
<file path=[Content_Types].xml><?xml version="1.0" encoding="utf-8"?>
<Types xmlns="http://schemas.openxmlformats.org/package/2006/content-types">
  <Default Extension="emf" ContentType="image/x-emf"/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9" r:id="rId2"/>
    <p:sldId id="296" r:id="rId3"/>
    <p:sldId id="537" r:id="rId4"/>
    <p:sldId id="533" r:id="rId5"/>
    <p:sldId id="538" r:id="rId6"/>
    <p:sldId id="539" r:id="rId7"/>
    <p:sldId id="540" r:id="rId8"/>
    <p:sldId id="541" r:id="rId9"/>
    <p:sldId id="542" r:id="rId10"/>
    <p:sldId id="544" r:id="rId11"/>
    <p:sldId id="545" r:id="rId12"/>
    <p:sldId id="548" r:id="rId13"/>
    <p:sldId id="551" r:id="rId14"/>
    <p:sldId id="546" r:id="rId15"/>
    <p:sldId id="547" r:id="rId16"/>
    <p:sldId id="552" r:id="rId17"/>
    <p:sldId id="527" r:id="rId18"/>
    <p:sldId id="536" r:id="rId19"/>
    <p:sldId id="531" r:id="rId20"/>
    <p:sldId id="550" r:id="rId2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9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EFA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40467902-FC61-40F8-ACC0-5C7315EAE66E}" styleName="Table_0">
    <a:wholeTbl>
      <a:tcTxStyle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/>
    <p:restoredTop sz="84994"/>
  </p:normalViewPr>
  <p:slideViewPr>
    <p:cSldViewPr snapToGrid="0">
      <p:cViewPr varScale="1">
        <p:scale>
          <a:sx n="145" d="100"/>
          <a:sy n="145" d="100"/>
        </p:scale>
        <p:origin x="176" y="696"/>
      </p:cViewPr>
      <p:guideLst>
        <p:guide orient="horz" pos="1620"/>
        <p:guide pos="2940"/>
      </p:guideLst>
    </p:cSldViewPr>
  </p:slideViewPr>
  <p:notesTextViewPr>
    <p:cViewPr>
      <p:scale>
        <a:sx n="170" d="100"/>
        <a:sy n="170" d="100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83794EB-DF1A-AC4B-8F26-B20DAF6F780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370E5C-1B8D-F148-A853-51CBA981E20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B4F3EB-AAD3-D244-B160-A790B598DCBE}" type="datetimeFigureOut">
              <a:rPr lang="en-US" smtClean="0"/>
              <a:t>6/8/23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AB9828-93D3-364B-BE90-36C4EC6AED6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03ADE2-192E-FD4A-9499-3E91769DA2C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9FAF103-F98C-BA40-92A1-5E472FD903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76120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0.gif>
</file>

<file path=ppt/media/image11.png>
</file>

<file path=ppt/media/image12.png>
</file>

<file path=ppt/media/image13.png>
</file>

<file path=ppt/media/image14.png>
</file>

<file path=ppt/media/image15.tiff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gif>
</file>

<file path=ppt/media/image22.gif>
</file>

<file path=ppt/media/image23.png>
</file>

<file path=ppt/media/image24.png>
</file>

<file path=ppt/media/image25.png>
</file>

<file path=ppt/media/image26.png>
</file>

<file path=ppt/media/image27.tiff>
</file>

<file path=ppt/media/image3.svg>
</file>

<file path=ppt/media/image4.png>
</file>

<file path=ppt/media/image5.png>
</file>

<file path=ppt/media/image6.gif>
</file>

<file path=ppt/media/image7.gif>
</file>

<file path=ppt/media/image8.tiff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6381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3008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is an algorithm used in reinforcement learning.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PPO is on-policy optimization algorithms.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balance between sample efficiency and stability.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PPO is robust to hyperparameter choices and often converges reliably.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Policy Optimization: PPO improves policies by iteratively updating their parameters.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dirty="0"/>
              <a:t>Clipped Surrogate Objective: PPO employs a surrogate objective function with a clipping mechanism to ensure stable updates.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0771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634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50906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4361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54466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49346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In this project, we made the following contributions: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Wrote the gym environment for the game so that it can be used for many existing RL algorithm packages.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Search Tree algorithm(A*)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Use dimension reduction techniques to decrease the complexity of the game by transform the image to vector so that it can be learned </a:t>
            </a:r>
            <a:r>
              <a:rPr lang="en-US" sz="900" b="0" i="0" u="none" strike="noStrike" cap="none" dirty="0" err="1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fastly</a:t>
            </a: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supervised learning algorithm(MLP)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Reinforcement Learning algorithm(DDPG)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Reinforcement Learning algorithm(Teacher-Student Framework)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Tested our algorithms on different map to demonstrate its generalizability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In the future work, we will conduct the following aspects: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Learn an end-to-end model for the game where the input is the image and all the features will be extracted along the way instead of hand-crafted separately.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Learn one model for multi-agents (depends on the situation).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Test on more maps that contain some corner cases.</a:t>
            </a:r>
          </a:p>
        </p:txBody>
      </p:sp>
    </p:spTree>
    <p:extLst>
      <p:ext uri="{BB962C8B-B14F-4D97-AF65-F5344CB8AC3E}">
        <p14:creationId xmlns:p14="http://schemas.microsoft.com/office/powerpoint/2010/main" val="7972924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In this project, we made the following contributions: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Wrote the gym environment for the game so that it can be used for many existing RL algorithm packages.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Search Tree algorithm(A*)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Use dimension reduction techniques to decrease the complexity of the game by transform the image to vector so that it can be learned </a:t>
            </a:r>
            <a:r>
              <a:rPr lang="en-US" sz="900" b="0" i="0" u="none" strike="noStrike" cap="none" dirty="0" err="1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fastly</a:t>
            </a: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supervised learning algorithm(MLP)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Reinforcement Learning algorithm(DDPG)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Reinforcement Learning algorithm(Teacher-Student Framework)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Tested our algorithms on different map to demonstrate its generalizability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In the future work, we will conduct the following aspects: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Learn an end-to-end model for the game where the input is the image and all the features will be extracted along the way instead of hand-crafted separately.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Learn one model for multi-agents (depends on the situation).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Test on more maps that contain some corner cases.</a:t>
            </a:r>
          </a:p>
        </p:txBody>
      </p:sp>
    </p:spTree>
    <p:extLst>
      <p:ext uri="{BB962C8B-B14F-4D97-AF65-F5344CB8AC3E}">
        <p14:creationId xmlns:p14="http://schemas.microsoft.com/office/powerpoint/2010/main" val="35557678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In this project, we made the following contributions: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Wrote the gym environment for the game so that it can be used for many existing RL algorithm packages.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Search Tree algorithm(A*)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Use dimension reduction techniques to decrease the complexity of the game by transform the image to vector so that it can be learned </a:t>
            </a:r>
            <a:r>
              <a:rPr lang="en-US" sz="900" b="0" i="0" u="none" strike="noStrike" cap="none" dirty="0" err="1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fastly</a:t>
            </a: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supervised learning algorithm(MLP)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Reinforcement Learning algorithm(DDPG)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Reinforcement Learning algorithm(Teacher-Student Framework)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Tested our algorithms on different map to demonstrate its generalizability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In the future work, we will conduct the following aspects: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Learn an end-to-end model for the game where the input is the image and all the features will be extracted along the way instead of hand-crafted separately.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Learn one model for multi-agents (depends on the situation).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Test on more maps that contain some corner cases.</a:t>
            </a:r>
          </a:p>
        </p:txBody>
      </p:sp>
    </p:spTree>
    <p:extLst>
      <p:ext uri="{BB962C8B-B14F-4D97-AF65-F5344CB8AC3E}">
        <p14:creationId xmlns:p14="http://schemas.microsoft.com/office/powerpoint/2010/main" val="16807320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2349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In this project, we made the following contributions: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Wrote the gym environment for the game so that it can be used for many existing RL algorithm packages.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Search Tree algorithm(A*)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Use dimension reduction techniques to decrease the complexity of the game by transform the image to vector so that it can be learned </a:t>
            </a:r>
            <a:r>
              <a:rPr lang="en-US" sz="900" b="0" i="0" u="none" strike="noStrike" cap="none" dirty="0" err="1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fastly</a:t>
            </a: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supervised learning algorithm(MLP)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Reinforcement Learning algorithm(DDPG)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Developed an agent based on Reinforcement Learning algorithm(Teacher-Student Framework) to play this game.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Tested our algorithms on different map to demonstrate its generalizability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In the future work, we will conduct the following aspects: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Learn an end-to-end model for the game where the input is the image and all the features will be extracted along the way instead of hand-crafted separately.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Learn one model for multi-agents (depends on the situation).</a:t>
            </a:r>
          </a:p>
          <a:p>
            <a:pPr marL="457200" indent="-298450">
              <a:buFont typeface="Arial" panose="020B0604020202020204" pitchFamily="34" charset="0"/>
              <a:buChar char="•"/>
            </a:pPr>
            <a:r>
              <a:rPr lang="en-US" sz="900" b="0" i="0" u="none" strike="noStrike" cap="none" dirty="0">
                <a:solidFill>
                  <a:srgbClr val="000000"/>
                </a:solidFill>
                <a:effectLst/>
                <a:latin typeface="+mn-lt"/>
                <a:ea typeface="Arial" panose="020B0604020202020204"/>
                <a:cs typeface="Arial" panose="020B0604020202020204"/>
                <a:sym typeface="Arial" panose="020B0604020202020204"/>
              </a:rPr>
              <a:t>Test on more maps that contain some corner cases.</a:t>
            </a:r>
          </a:p>
        </p:txBody>
      </p:sp>
    </p:spTree>
    <p:extLst>
      <p:ext uri="{BB962C8B-B14F-4D97-AF65-F5344CB8AC3E}">
        <p14:creationId xmlns:p14="http://schemas.microsoft.com/office/powerpoint/2010/main" val="17775940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92288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49987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04176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9362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83673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1537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6995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152400" y="114300"/>
            <a:ext cx="8839200" cy="67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 i="0" u="none" strike="noStrike" cap="none">
                <a:solidFill>
                  <a:srgbClr val="2A6AB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 i="0" u="none" strike="noStrike" cap="none">
                <a:solidFill>
                  <a:srgbClr val="2A6AB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 i="0" u="none" strike="noStrike" cap="none">
                <a:solidFill>
                  <a:srgbClr val="2A6AB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 i="0" u="none" strike="noStrike" cap="none">
                <a:solidFill>
                  <a:srgbClr val="2A6AB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 i="0" u="none" strike="noStrike" cap="none">
                <a:solidFill>
                  <a:srgbClr val="2A6AB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 i="0" u="none" strike="noStrike" cap="none">
                <a:solidFill>
                  <a:srgbClr val="2A6AB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 i="0" u="none" strike="noStrike" cap="none">
                <a:solidFill>
                  <a:srgbClr val="2A6AB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lnSpc>
                <a:spcPct val="119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200" b="1" i="0" u="none" strike="noStrike" cap="none">
                <a:solidFill>
                  <a:srgbClr val="2A6AB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155575" y="870561"/>
            <a:ext cx="8835900" cy="403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396240" algn="l" rtl="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640"/>
              <a:buFont typeface="Noto Sans Symbols"/>
              <a:buChar char="⮚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35052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920"/>
              <a:buFont typeface="Noto Sans Symbols"/>
              <a:buChar char="▪"/>
              <a:defRPr sz="2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 panose="020F0502020204030204"/>
              <a:buChar char="-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"/>
              <a:buChar char="•"/>
              <a:defRPr sz="14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9718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Calibri" panose="020F0502020204030204"/>
              <a:buChar char="º"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9718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 panose="020B0604020202020204"/>
              <a:buChar char="º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29718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 panose="020B0604020202020204"/>
              <a:buChar char="º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29718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 panose="020B0604020202020204"/>
              <a:buChar char="º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29718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080"/>
              <a:buFont typeface="Arial" panose="020B0604020202020204"/>
              <a:buChar char="º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/>
          <p:nvPr/>
        </p:nvSpPr>
        <p:spPr>
          <a:xfrm>
            <a:off x="155124" y="4906202"/>
            <a:ext cx="37701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400" b="0" i="0" u="none" strike="noStrike" cap="none">
                <a:solidFill>
                  <a:srgbClr val="A6A6A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Your Name – Robotics and Perception Group</a:t>
            </a:r>
          </a:p>
        </p:txBody>
      </p:sp>
      <p:sp>
        <p:nvSpPr>
          <p:cNvPr id="54" name="Google Shape;54;p13"/>
          <p:cNvSpPr txBox="1"/>
          <p:nvPr/>
        </p:nvSpPr>
        <p:spPr>
          <a:xfrm>
            <a:off x="8596590" y="4914281"/>
            <a:ext cx="402600" cy="23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 sz="1400" b="0" i="0" u="none" strike="noStrike" cap="none">
                <a:solidFill>
                  <a:srgbClr val="A6A6A6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‹#›</a:t>
            </a:fld>
            <a:endParaRPr sz="1400" b="0" i="0" u="none" strike="noStrike" cap="none">
              <a:solidFill>
                <a:srgbClr val="A6A6A6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buNone/>
              <a:defRPr sz="13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lvl="1">
              <a:buNone/>
              <a:defRPr sz="13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lvl="2">
              <a:buNone/>
              <a:defRPr sz="13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lvl="3">
              <a:buNone/>
              <a:defRPr sz="13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lvl="4">
              <a:buNone/>
              <a:defRPr sz="13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lvl="5">
              <a:buNone/>
              <a:defRPr sz="13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lvl="6">
              <a:buNone/>
              <a:defRPr sz="13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lvl="7">
              <a:buNone/>
              <a:defRPr sz="13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lvl="8">
              <a:buNone/>
              <a:defRPr sz="13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655205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CN"/>
              <a:t>‹#›</a:t>
            </a:fld>
            <a:endParaRPr lang="zh-C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15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17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svg"/><Relationship Id="rId5" Type="http://schemas.openxmlformats.org/officeDocument/2006/relationships/image" Target="../media/image2.png"/><Relationship Id="rId4" Type="http://schemas.openxmlformats.org/officeDocument/2006/relationships/image" Target="../media/image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0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22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1.gif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sv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3.sv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tiff"/><Relationship Id="rId3" Type="http://schemas.openxmlformats.org/officeDocument/2006/relationships/image" Target="../media/image1.emf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25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6.gif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8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gif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9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7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gif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1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AB408A3-9D25-A44D-A267-54D7934576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CAF54B18-1E70-D449-A3EC-9239163ED0CD}"/>
              </a:ext>
            </a:extLst>
          </p:cNvPr>
          <p:cNvGrpSpPr/>
          <p:nvPr/>
        </p:nvGrpSpPr>
        <p:grpSpPr>
          <a:xfrm>
            <a:off x="-13808" y="-4603"/>
            <a:ext cx="9159343" cy="5155007"/>
            <a:chOff x="-18411" y="-6137"/>
            <a:chExt cx="12212457" cy="6873342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477FB2E0-C8C5-B54F-999D-475D5623CDDB}"/>
                </a:ext>
              </a:extLst>
            </p:cNvPr>
            <p:cNvSpPr/>
            <p:nvPr/>
          </p:nvSpPr>
          <p:spPr>
            <a:xfrm>
              <a:off x="-18411" y="3031635"/>
              <a:ext cx="12212457" cy="3835570"/>
            </a:xfrm>
            <a:custGeom>
              <a:avLst/>
              <a:gdLst>
                <a:gd name="connsiteX0" fmla="*/ 0 w 12212457"/>
                <a:gd name="connsiteY0" fmla="*/ 2718652 h 3835570"/>
                <a:gd name="connsiteX1" fmla="*/ 0 w 12212457"/>
                <a:gd name="connsiteY1" fmla="*/ 3835570 h 3835570"/>
                <a:gd name="connsiteX2" fmla="*/ 153423 w 12212457"/>
                <a:gd name="connsiteY2" fmla="*/ 3835570 h 3835570"/>
                <a:gd name="connsiteX3" fmla="*/ 5443442 w 12212457"/>
                <a:gd name="connsiteY3" fmla="*/ 3835570 h 3835570"/>
                <a:gd name="connsiteX4" fmla="*/ 12212457 w 12212457"/>
                <a:gd name="connsiteY4" fmla="*/ 619828 h 3835570"/>
                <a:gd name="connsiteX5" fmla="*/ 12212457 w 12212457"/>
                <a:gd name="connsiteY5" fmla="*/ 0 h 3835570"/>
                <a:gd name="connsiteX6" fmla="*/ 0 w 12212457"/>
                <a:gd name="connsiteY6" fmla="*/ 2718652 h 3835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212457" h="3835570">
                  <a:moveTo>
                    <a:pt x="0" y="2718652"/>
                  </a:moveTo>
                  <a:lnTo>
                    <a:pt x="0" y="3835570"/>
                  </a:lnTo>
                  <a:lnTo>
                    <a:pt x="153423" y="3835570"/>
                  </a:lnTo>
                  <a:lnTo>
                    <a:pt x="5443442" y="3835570"/>
                  </a:lnTo>
                  <a:lnTo>
                    <a:pt x="12212457" y="619828"/>
                  </a:lnTo>
                  <a:lnTo>
                    <a:pt x="12212457" y="0"/>
                  </a:lnTo>
                  <a:lnTo>
                    <a:pt x="0" y="2718652"/>
                  </a:lnTo>
                  <a:close/>
                </a:path>
              </a:pathLst>
            </a:custGeom>
            <a:solidFill>
              <a:srgbClr val="FFB81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  <p:sp>
          <p:nvSpPr>
            <p:cNvPr id="7" name="Trapezoid 6">
              <a:extLst>
                <a:ext uri="{FF2B5EF4-FFF2-40B4-BE49-F238E27FC236}">
                  <a16:creationId xmlns:a16="http://schemas.microsoft.com/office/drawing/2014/main" id="{69FD79F2-2E51-0C40-96CB-189599A623FE}"/>
                </a:ext>
              </a:extLst>
            </p:cNvPr>
            <p:cNvSpPr/>
            <p:nvPr/>
          </p:nvSpPr>
          <p:spPr>
            <a:xfrm>
              <a:off x="-18411" y="-6137"/>
              <a:ext cx="12210411" cy="5842341"/>
            </a:xfrm>
            <a:custGeom>
              <a:avLst/>
              <a:gdLst>
                <a:gd name="connsiteX0" fmla="*/ 0 w 12046760"/>
                <a:gd name="connsiteY0" fmla="*/ 5842341 h 5842341"/>
                <a:gd name="connsiteX1" fmla="*/ 1460585 w 12046760"/>
                <a:gd name="connsiteY1" fmla="*/ 0 h 5842341"/>
                <a:gd name="connsiteX2" fmla="*/ 10586175 w 12046760"/>
                <a:gd name="connsiteY2" fmla="*/ 0 h 5842341"/>
                <a:gd name="connsiteX3" fmla="*/ 12046760 w 12046760"/>
                <a:gd name="connsiteY3" fmla="*/ 5842341 h 5842341"/>
                <a:gd name="connsiteX4" fmla="*/ 0 w 12046760"/>
                <a:gd name="connsiteY4" fmla="*/ 5842341 h 5842341"/>
                <a:gd name="connsiteX0" fmla="*/ 0 w 12046760"/>
                <a:gd name="connsiteY0" fmla="*/ 5842341 h 5842341"/>
                <a:gd name="connsiteX1" fmla="*/ 12274 w 12046760"/>
                <a:gd name="connsiteY1" fmla="*/ 0 h 5842341"/>
                <a:gd name="connsiteX2" fmla="*/ 10586175 w 12046760"/>
                <a:gd name="connsiteY2" fmla="*/ 0 h 5842341"/>
                <a:gd name="connsiteX3" fmla="*/ 12046760 w 12046760"/>
                <a:gd name="connsiteY3" fmla="*/ 5842341 h 5842341"/>
                <a:gd name="connsiteX4" fmla="*/ 0 w 12046760"/>
                <a:gd name="connsiteY4" fmla="*/ 5842341 h 5842341"/>
                <a:gd name="connsiteX0" fmla="*/ 0 w 12194047"/>
                <a:gd name="connsiteY0" fmla="*/ 5842341 h 5842341"/>
                <a:gd name="connsiteX1" fmla="*/ 12274 w 12194047"/>
                <a:gd name="connsiteY1" fmla="*/ 0 h 5842341"/>
                <a:gd name="connsiteX2" fmla="*/ 12194047 w 12194047"/>
                <a:gd name="connsiteY2" fmla="*/ 6137 h 5842341"/>
                <a:gd name="connsiteX3" fmla="*/ 12046760 w 12194047"/>
                <a:gd name="connsiteY3" fmla="*/ 5842341 h 5842341"/>
                <a:gd name="connsiteX4" fmla="*/ 0 w 12194047"/>
                <a:gd name="connsiteY4" fmla="*/ 5842341 h 5842341"/>
                <a:gd name="connsiteX0" fmla="*/ 0 w 12194047"/>
                <a:gd name="connsiteY0" fmla="*/ 5842341 h 5842341"/>
                <a:gd name="connsiteX1" fmla="*/ 12274 w 12194047"/>
                <a:gd name="connsiteY1" fmla="*/ 0 h 5842341"/>
                <a:gd name="connsiteX2" fmla="*/ 12194047 w 12194047"/>
                <a:gd name="connsiteY2" fmla="*/ 6137 h 5842341"/>
                <a:gd name="connsiteX3" fmla="*/ 12194046 w 12194047"/>
                <a:gd name="connsiteY3" fmla="*/ 3080730 h 5842341"/>
                <a:gd name="connsiteX4" fmla="*/ 0 w 12194047"/>
                <a:gd name="connsiteY4" fmla="*/ 5842341 h 5842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94047" h="5842341">
                  <a:moveTo>
                    <a:pt x="0" y="5842341"/>
                  </a:moveTo>
                  <a:cubicBezTo>
                    <a:pt x="4091" y="3894894"/>
                    <a:pt x="8183" y="1947447"/>
                    <a:pt x="12274" y="0"/>
                  </a:cubicBezTo>
                  <a:lnTo>
                    <a:pt x="12194047" y="6137"/>
                  </a:lnTo>
                  <a:cubicBezTo>
                    <a:pt x="12194047" y="1031001"/>
                    <a:pt x="12194046" y="2055866"/>
                    <a:pt x="12194046" y="3080730"/>
                  </a:cubicBezTo>
                  <a:lnTo>
                    <a:pt x="0" y="5842341"/>
                  </a:lnTo>
                  <a:close/>
                </a:path>
              </a:pathLst>
            </a:custGeom>
            <a:solidFill>
              <a:srgbClr val="003DA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/>
                <a:t>  </a:t>
              </a: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1B92A8F9-FF41-8F44-BF9E-797DE5FBF7A6}"/>
              </a:ext>
            </a:extLst>
          </p:cNvPr>
          <p:cNvSpPr txBox="1"/>
          <p:nvPr/>
        </p:nvSpPr>
        <p:spPr>
          <a:xfrm>
            <a:off x="709448" y="853182"/>
            <a:ext cx="7725103" cy="647293"/>
          </a:xfrm>
          <a:prstGeom prst="rect">
            <a:avLst/>
          </a:prstGeom>
          <a:noFill/>
        </p:spPr>
        <p:txBody>
          <a:bodyPr wrap="square" lIns="0" tIns="68580" rIns="0" bIns="0" rtlCol="0">
            <a:spAutoFit/>
          </a:bodyPr>
          <a:lstStyle/>
          <a:p>
            <a:pPr algn="ctr">
              <a:lnSpc>
                <a:spcPts val="5115"/>
              </a:lnSpc>
            </a:pPr>
            <a:r>
              <a:rPr lang="en-US" altLang="zh-CN" sz="3200" b="1" spc="-113" dirty="0">
                <a:solidFill>
                  <a:schemeClr val="bg1"/>
                </a:solidFill>
                <a:latin typeface="Arial" panose="020B0604020202020204" pitchFamily="34" charset="0"/>
                <a:ea typeface="Fira Sans Medium" panose="020B0503050000020004" pitchFamily="34" charset="0"/>
                <a:cs typeface="Arial" panose="020B0604020202020204" pitchFamily="34" charset="0"/>
              </a:rPr>
              <a:t>Multi-Agent RL for the Wolf Sheep Game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08FD533-CF81-2F46-A1CA-7D15D717BFB2}"/>
              </a:ext>
            </a:extLst>
          </p:cNvPr>
          <p:cNvSpPr txBox="1"/>
          <p:nvPr/>
        </p:nvSpPr>
        <p:spPr>
          <a:xfrm>
            <a:off x="580755" y="2571750"/>
            <a:ext cx="2711085" cy="1046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Xiao’ao</a:t>
            </a:r>
            <a:r>
              <a:rPr lang="zh-CN" altLang="en-US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Song</a:t>
            </a:r>
          </a:p>
          <a:p>
            <a:r>
              <a:rPr lang="en-US" altLang="zh-CN" sz="16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Shahab Nikkhoo</a:t>
            </a:r>
          </a:p>
          <a:p>
            <a:endParaRPr lang="en-US" altLang="zh-CN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Jun.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202</a:t>
            </a:r>
            <a:r>
              <a:rPr lang="en-US" altLang="zh-CN" sz="15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  <a:endParaRPr lang="en-US" sz="1500" dirty="0">
              <a:solidFill>
                <a:schemeClr val="bg1"/>
              </a:solidFill>
              <a:latin typeface="Arial" panose="020B0604020202020204" pitchFamily="34" charset="0"/>
              <a:ea typeface="Fira Sans" panose="020B05030500000200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698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https://lh4.googleusercontent.com/z-PZUozwsZplUPK_hmjPTqMRxJfUtSJwqbAtI9uKQrZxfTzUMbZ31BukgILxRe2NE1F_qLE5hCIsvIo_q8E_NMvDDXFpqYU-TIWRLXzaa5X7NRSp2d5S5sRIVrzaHAp3P75WjsJ0hh9GXRE=nw">
            <a:extLst>
              <a:ext uri="{FF2B5EF4-FFF2-40B4-BE49-F238E27FC236}">
                <a16:creationId xmlns:a16="http://schemas.microsoft.com/office/drawing/2014/main" id="{F7E481FF-C3A1-8943-9E0D-0B4189C435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3996" y="3175407"/>
            <a:ext cx="3213314" cy="1591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Supervised learning algorithm: MLP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10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15B3507-6ACA-6C45-BF31-7D7FA13FDD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70185" y="1554987"/>
            <a:ext cx="2667132" cy="1238116"/>
          </a:xfrm>
          <a:prstGeom prst="rect">
            <a:avLst/>
          </a:prstGeom>
        </p:spPr>
      </p:pic>
      <p:sp>
        <p:nvSpPr>
          <p:cNvPr id="18" name="TextShape 2">
            <a:extLst>
              <a:ext uri="{FF2B5EF4-FFF2-40B4-BE49-F238E27FC236}">
                <a16:creationId xmlns:a16="http://schemas.microsoft.com/office/drawing/2014/main" id="{1E6774F4-5B4C-0B48-B4E5-7A97193B1736}"/>
              </a:ext>
            </a:extLst>
          </p:cNvPr>
          <p:cNvSpPr txBox="1">
            <a:spLocks/>
          </p:cNvSpPr>
          <p:nvPr/>
        </p:nvSpPr>
        <p:spPr>
          <a:xfrm>
            <a:off x="263753" y="1145484"/>
            <a:ext cx="7283711" cy="547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Now, we can learn a simple network based on many ( </a:t>
            </a:r>
            <a:r>
              <a:rPr lang="el-GR" altLang="zh-CN" sz="1800" i="1" spc="-1" dirty="0">
                <a:solidFill>
                  <a:srgbClr val="FF0000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Φ</a:t>
            </a:r>
            <a:r>
              <a:rPr lang="en-US" altLang="zh-CN" sz="1800" i="1" spc="-1" dirty="0">
                <a:solidFill>
                  <a:srgbClr val="FF0000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(X)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, </a:t>
            </a:r>
            <a:r>
              <a:rPr lang="en-US" altLang="zh-CN" sz="1800" i="1" spc="-1" dirty="0">
                <a:solidFill>
                  <a:srgbClr val="00B0F0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Y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) pairs:</a:t>
            </a:r>
            <a:endParaRPr lang="en-US" sz="1800" spc="-1" dirty="0">
              <a:solidFill>
                <a:srgbClr val="333333"/>
              </a:solidFill>
              <a:latin typeface="Noto Sans Glagolitic" panose="020B0502040504020204" pitchFamily="34" charset="0"/>
              <a:ea typeface="Noto Sans Glagolitic" panose="020B0502040504020204" pitchFamily="34" charset="0"/>
              <a:cs typeface="+mn-lt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4CD2DA-4DDB-4043-BC06-E72DFBCE5A50}"/>
              </a:ext>
            </a:extLst>
          </p:cNvPr>
          <p:cNvSpPr/>
          <p:nvPr/>
        </p:nvSpPr>
        <p:spPr>
          <a:xfrm>
            <a:off x="937100" y="1877018"/>
            <a:ext cx="28680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We have our policy networks now! </a:t>
            </a:r>
          </a:p>
        </p:txBody>
      </p:sp>
      <p:sp>
        <p:nvSpPr>
          <p:cNvPr id="21" name="TextShape 2">
            <a:extLst>
              <a:ext uri="{FF2B5EF4-FFF2-40B4-BE49-F238E27FC236}">
                <a16:creationId xmlns:a16="http://schemas.microsoft.com/office/drawing/2014/main" id="{5CDC04CD-30A0-E549-8AF5-41AE4D518A8E}"/>
              </a:ext>
            </a:extLst>
          </p:cNvPr>
          <p:cNvSpPr txBox="1">
            <a:spLocks/>
          </p:cNvSpPr>
          <p:nvPr/>
        </p:nvSpPr>
        <p:spPr>
          <a:xfrm>
            <a:off x="263753" y="3085897"/>
            <a:ext cx="3464496" cy="3945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A few notes on preprocessing: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1F4247E-6952-614A-A8F5-867A31DAAEC4}"/>
              </a:ext>
            </a:extLst>
          </p:cNvPr>
          <p:cNvSpPr/>
          <p:nvPr/>
        </p:nvSpPr>
        <p:spPr>
          <a:xfrm>
            <a:off x="505413" y="3383674"/>
            <a:ext cx="3965001" cy="13833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We hand-craft features to reduce dimensionality, then train a simple MLP</a:t>
            </a:r>
          </a:p>
          <a:p>
            <a:pPr>
              <a:lnSpc>
                <a:spcPct val="125000"/>
              </a:lnSpc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However, they are totally learnable (e.g.</a:t>
            </a: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CNN)</a:t>
            </a:r>
          </a:p>
          <a:p>
            <a:pPr>
              <a:lnSpc>
                <a:spcPct val="125000"/>
              </a:lnSpc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If no budget limit, one</a:t>
            </a:r>
            <a:r>
              <a:rPr lang="zh-CN" altLang="en-US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can</a:t>
            </a:r>
            <a:r>
              <a:rPr lang="zh-CN" altLang="en-US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use</a:t>
            </a:r>
            <a:r>
              <a:rPr lang="zh-CN" altLang="en-US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end-to-end</a:t>
            </a:r>
            <a:r>
              <a:rPr lang="zh-CN" altLang="en-US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learning</a:t>
            </a:r>
            <a:r>
              <a:rPr lang="zh-CN" altLang="en-US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without</a:t>
            </a:r>
            <a:r>
              <a:rPr lang="zh-CN" altLang="en-US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any</a:t>
            </a:r>
            <a:r>
              <a:rPr lang="zh-CN" altLang="en-US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</a:t>
            </a:r>
            <a:r>
              <a:rPr lang="en-US" altLang="zh-CN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preprocessing (a comparison is provided at the end).</a:t>
            </a:r>
            <a:r>
              <a:rPr lang="zh-CN" altLang="en-US" sz="1200" dirty="0">
                <a:solidFill>
                  <a:schemeClr val="tx1"/>
                </a:solidFill>
                <a:latin typeface="Fira Sans Medium" panose="020B0503050000020004" pitchFamily="34" charset="0"/>
              </a:rPr>
              <a:t> </a:t>
            </a:r>
            <a:endParaRPr lang="en-US" altLang="zh-CN" sz="1200" dirty="0">
              <a:solidFill>
                <a:schemeClr val="tx1"/>
              </a:solidFill>
              <a:latin typeface="Fira Sans Medium" panose="020B05030500000200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34069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RL: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PPO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11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sp>
        <p:nvSpPr>
          <p:cNvPr id="18" name="TextShape 2">
            <a:extLst>
              <a:ext uri="{FF2B5EF4-FFF2-40B4-BE49-F238E27FC236}">
                <a16:creationId xmlns:a16="http://schemas.microsoft.com/office/drawing/2014/main" id="{1E6774F4-5B4C-0B48-B4E5-7A97193B1736}"/>
              </a:ext>
            </a:extLst>
          </p:cNvPr>
          <p:cNvSpPr txBox="1">
            <a:spLocks/>
          </p:cNvSpPr>
          <p:nvPr/>
        </p:nvSpPr>
        <p:spPr>
          <a:xfrm>
            <a:off x="263753" y="1145484"/>
            <a:ext cx="8532812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In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contrast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to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supervised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learning,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RL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has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no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labels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but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learns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from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the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rewards.</a:t>
            </a:r>
          </a:p>
        </p:txBody>
      </p:sp>
      <p:pic>
        <p:nvPicPr>
          <p:cNvPr id="9218" name="Picture 2" descr="https://lh4.googleusercontent.com/Gd19Texviyljza2YcBjcu2QKkKZhKOA-HBCEehsDpLlmyAIUBz8BHJZ6C9j7jZ14wcweSUd0vU_yyogO-zA3PsdguoknpSlmjQiO5fjdp-e_v_leoZy7oowe6cOuElbRP5cfNq4p9JWa-YY=nw">
            <a:extLst>
              <a:ext uri="{FF2B5EF4-FFF2-40B4-BE49-F238E27FC236}">
                <a16:creationId xmlns:a16="http://schemas.microsoft.com/office/drawing/2014/main" id="{92347ADB-EFAC-2743-987C-F686DD0C1F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4593" y="1467986"/>
            <a:ext cx="2962773" cy="1187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Shape 2">
            <a:extLst>
              <a:ext uri="{FF2B5EF4-FFF2-40B4-BE49-F238E27FC236}">
                <a16:creationId xmlns:a16="http://schemas.microsoft.com/office/drawing/2014/main" id="{E5AD56A9-3DCD-4642-B932-8A93A9774727}"/>
              </a:ext>
            </a:extLst>
          </p:cNvPr>
          <p:cNvSpPr txBox="1">
            <a:spLocks/>
          </p:cNvSpPr>
          <p:nvPr/>
        </p:nvSpPr>
        <p:spPr>
          <a:xfrm>
            <a:off x="512372" y="2064973"/>
            <a:ext cx="4973603" cy="11876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On-policy optimization algorithms.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B</a:t>
            </a:r>
            <a:r>
              <a:rPr lang="en-US" sz="1200" spc="-1" dirty="0">
                <a:solidFill>
                  <a:schemeClr val="tx1"/>
                </a:solidFill>
                <a:latin typeface="Noto Sans"/>
              </a:rPr>
              <a:t>alance between sample efficiency and stability</a:t>
            </a: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.</a:t>
            </a:r>
            <a:endParaRPr lang="en-US" sz="1200" spc="-1" dirty="0">
              <a:solidFill>
                <a:schemeClr val="tx1"/>
              </a:solidFill>
              <a:latin typeface="Noto Sans"/>
            </a:endParaRP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R</a:t>
            </a:r>
            <a:r>
              <a:rPr lang="en-US" sz="1200" spc="-1" dirty="0">
                <a:solidFill>
                  <a:schemeClr val="tx1"/>
                </a:solidFill>
                <a:latin typeface="Noto Sans"/>
              </a:rPr>
              <a:t>obust to hyperparameter choices and often converges reliably.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E</a:t>
            </a:r>
            <a:r>
              <a:rPr lang="en-US" sz="1200" spc="-1" dirty="0">
                <a:solidFill>
                  <a:schemeClr val="tx1"/>
                </a:solidFill>
                <a:latin typeface="Noto Sans"/>
              </a:rPr>
              <a:t>mploys a surrogate objective function with a clipping mechanism to ensure stable updates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endParaRPr lang="en-US" altLang="zh-CN" sz="1200" spc="-1" dirty="0">
              <a:solidFill>
                <a:schemeClr val="tx1"/>
              </a:solidFill>
              <a:latin typeface="Noto Sans"/>
            </a:endParaRP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5A47361A-C3C0-6A46-8255-CF372154FDDE}"/>
              </a:ext>
            </a:extLst>
          </p:cNvPr>
          <p:cNvSpPr txBox="1">
            <a:spLocks/>
          </p:cNvSpPr>
          <p:nvPr/>
        </p:nvSpPr>
        <p:spPr>
          <a:xfrm>
            <a:off x="263753" y="1703054"/>
            <a:ext cx="4525530" cy="291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Proximal Policy Optimization (PPO) : </a:t>
            </a:r>
            <a:endParaRPr lang="en-US" sz="1800" spc="-1" dirty="0">
              <a:solidFill>
                <a:srgbClr val="333333"/>
              </a:solidFill>
              <a:latin typeface="Noto Sans Glagolitic" panose="020B0502040504020204" pitchFamily="34" charset="0"/>
              <a:ea typeface="Noto Sans Glagolitic" panose="020B0502040504020204" pitchFamily="34" charset="0"/>
              <a:cs typeface="+mn-lt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FBF5B76-A0E4-5448-8D3C-92EB51F22D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046419" y="3364337"/>
            <a:ext cx="5051161" cy="1405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4444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8F73AEA-34B9-8A46-BECF-7E5C06CBEA7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26" t="6551" r="5994"/>
          <a:stretch/>
        </p:blipFill>
        <p:spPr>
          <a:xfrm>
            <a:off x="4080581" y="1832546"/>
            <a:ext cx="3723505" cy="28665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RL: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PPO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feature vector learning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12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sp>
        <p:nvSpPr>
          <p:cNvPr id="13" name="TextShape 2">
            <a:extLst>
              <a:ext uri="{FF2B5EF4-FFF2-40B4-BE49-F238E27FC236}">
                <a16:creationId xmlns:a16="http://schemas.microsoft.com/office/drawing/2014/main" id="{557D629B-DE2F-E445-8559-4D8B013BC36F}"/>
              </a:ext>
            </a:extLst>
          </p:cNvPr>
          <p:cNvSpPr txBox="1">
            <a:spLocks/>
          </p:cNvSpPr>
          <p:nvPr/>
        </p:nvSpPr>
        <p:spPr>
          <a:xfrm>
            <a:off x="276982" y="1153305"/>
            <a:ext cx="7462762" cy="5828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14300" indent="0" algn="l">
              <a:spcAft>
                <a:spcPts val="600"/>
              </a:spcAft>
              <a:buClr>
                <a:srgbClr val="EF2929"/>
              </a:buClr>
              <a:buSzPct val="75000"/>
            </a:pPr>
            <a:r>
              <a:rPr lang="en-US" altLang="zh-CN" sz="1600" spc="-1" dirty="0">
                <a:solidFill>
                  <a:schemeClr val="tx1"/>
                </a:solidFill>
                <a:latin typeface="Noto Sans"/>
              </a:rPr>
              <a:t>Design</a:t>
            </a:r>
            <a:r>
              <a:rPr lang="zh-CN" altLang="en-US" sz="16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600" spc="-1" dirty="0">
                <a:solidFill>
                  <a:schemeClr val="tx1"/>
                </a:solidFill>
                <a:latin typeface="Noto Sans"/>
              </a:rPr>
              <a:t>the</a:t>
            </a:r>
            <a:r>
              <a:rPr lang="zh-CN" altLang="en-US" sz="16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600" spc="-1" dirty="0">
                <a:solidFill>
                  <a:schemeClr val="tx1"/>
                </a:solidFill>
                <a:latin typeface="Noto Sans"/>
              </a:rPr>
              <a:t>rewards (for Sheep)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Collect</a:t>
            </a:r>
            <a:r>
              <a:rPr lang="zh-CN" altLang="en-US" sz="12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grass/rhubarb :</a:t>
            </a:r>
            <a:r>
              <a:rPr lang="zh-CN" altLang="en-US" sz="12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+1</a:t>
            </a:r>
            <a:r>
              <a:rPr lang="zh-CN" altLang="en-US" sz="12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/ +5; Trapping enemy sheep: +100; Each step: -0.2; Got eaten: -100</a:t>
            </a:r>
          </a:p>
          <a:p>
            <a:pPr marL="114300" indent="0" algn="l">
              <a:spcAft>
                <a:spcPts val="600"/>
              </a:spcAft>
              <a:buClr>
                <a:srgbClr val="EF2929"/>
              </a:buClr>
              <a:buSzPct val="75000"/>
            </a:pPr>
            <a:endParaRPr lang="en-US" altLang="zh-CN" sz="1200" spc="-1" dirty="0">
              <a:solidFill>
                <a:schemeClr val="tx1"/>
              </a:solidFill>
              <a:latin typeface="Noto Sans"/>
            </a:endParaRPr>
          </a:p>
        </p:txBody>
      </p:sp>
      <p:pic>
        <p:nvPicPr>
          <p:cNvPr id="14" name="Picture 13" descr="A screen shot of a computer&#10;&#10;Description automatically generated with low confidence">
            <a:extLst>
              <a:ext uri="{FF2B5EF4-FFF2-40B4-BE49-F238E27FC236}">
                <a16:creationId xmlns:a16="http://schemas.microsoft.com/office/drawing/2014/main" id="{77CAFB2E-B8D4-214C-8F5B-35B8B45C998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10900" y="1832546"/>
            <a:ext cx="2197960" cy="281697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C306198-438E-9F43-A983-5FCF199CACB9}"/>
              </a:ext>
            </a:extLst>
          </p:cNvPr>
          <p:cNvSpPr/>
          <p:nvPr/>
        </p:nvSpPr>
        <p:spPr>
          <a:xfrm>
            <a:off x="-199176" y="4701311"/>
            <a:ext cx="362138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Input is 1 x 16 vector, output is a scalar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7EE0C0-2D49-D248-8936-A336BED4E3A9}"/>
              </a:ext>
            </a:extLst>
          </p:cNvPr>
          <p:cNvSpPr/>
          <p:nvPr/>
        </p:nvSpPr>
        <p:spPr>
          <a:xfrm>
            <a:off x="3911099" y="4691811"/>
            <a:ext cx="362138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The learning process is fast and stable</a:t>
            </a:r>
          </a:p>
        </p:txBody>
      </p:sp>
    </p:spTree>
    <p:extLst>
      <p:ext uri="{BB962C8B-B14F-4D97-AF65-F5344CB8AC3E}">
        <p14:creationId xmlns:p14="http://schemas.microsoft.com/office/powerpoint/2010/main" val="20451434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RL: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PPO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end-to-end learning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13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sp>
        <p:nvSpPr>
          <p:cNvPr id="13" name="TextShape 2">
            <a:extLst>
              <a:ext uri="{FF2B5EF4-FFF2-40B4-BE49-F238E27FC236}">
                <a16:creationId xmlns:a16="http://schemas.microsoft.com/office/drawing/2014/main" id="{557D629B-DE2F-E445-8559-4D8B013BC36F}"/>
              </a:ext>
            </a:extLst>
          </p:cNvPr>
          <p:cNvSpPr txBox="1">
            <a:spLocks/>
          </p:cNvSpPr>
          <p:nvPr/>
        </p:nvSpPr>
        <p:spPr>
          <a:xfrm>
            <a:off x="276982" y="1153305"/>
            <a:ext cx="7462762" cy="8627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14300" indent="0" algn="l">
              <a:spcAft>
                <a:spcPts val="600"/>
              </a:spcAft>
              <a:buClr>
                <a:srgbClr val="EF2929"/>
              </a:buClr>
              <a:buSzPct val="75000"/>
            </a:pPr>
            <a:r>
              <a:rPr lang="en-US" altLang="zh-CN" sz="1600" spc="-1" dirty="0">
                <a:solidFill>
                  <a:schemeClr val="tx1"/>
                </a:solidFill>
                <a:latin typeface="Noto Sans"/>
              </a:rPr>
              <a:t>Design</a:t>
            </a:r>
            <a:r>
              <a:rPr lang="zh-CN" altLang="en-US" sz="16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600" spc="-1" dirty="0">
                <a:solidFill>
                  <a:schemeClr val="tx1"/>
                </a:solidFill>
                <a:latin typeface="Noto Sans"/>
              </a:rPr>
              <a:t>the</a:t>
            </a:r>
            <a:r>
              <a:rPr lang="zh-CN" altLang="en-US" sz="16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600" spc="-1" dirty="0">
                <a:solidFill>
                  <a:schemeClr val="tx1"/>
                </a:solidFill>
                <a:latin typeface="Noto Sans"/>
              </a:rPr>
              <a:t>rewards (for Sheep)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Collect</a:t>
            </a:r>
            <a:r>
              <a:rPr lang="zh-CN" altLang="en-US" sz="12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grass/rhubarb :</a:t>
            </a:r>
            <a:r>
              <a:rPr lang="zh-CN" altLang="en-US" sz="12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+1</a:t>
            </a:r>
            <a:r>
              <a:rPr lang="zh-CN" altLang="en-US" sz="12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/ +5; Trapping enemy sheep: +100; Each step: -0.2; Got eaten: -100</a:t>
            </a:r>
          </a:p>
          <a:p>
            <a:pPr marL="114300" indent="0" algn="l">
              <a:spcAft>
                <a:spcPts val="600"/>
              </a:spcAft>
              <a:buClr>
                <a:srgbClr val="EF2929"/>
              </a:buClr>
              <a:buSzPct val="75000"/>
            </a:pPr>
            <a:endParaRPr lang="en-US" altLang="zh-CN" sz="1200" spc="-1" dirty="0">
              <a:solidFill>
                <a:schemeClr val="tx1"/>
              </a:solidFill>
              <a:latin typeface="Noto San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C306198-438E-9F43-A983-5FCF199CACB9}"/>
              </a:ext>
            </a:extLst>
          </p:cNvPr>
          <p:cNvSpPr/>
          <p:nvPr/>
        </p:nvSpPr>
        <p:spPr>
          <a:xfrm>
            <a:off x="-262752" y="1957234"/>
            <a:ext cx="455583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Input map is 15 x 19 matrix</a:t>
            </a:r>
            <a:b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</a:b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output action is a scalar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17EE0C0-2D49-D248-8936-A336BED4E3A9}"/>
              </a:ext>
            </a:extLst>
          </p:cNvPr>
          <p:cNvSpPr/>
          <p:nvPr/>
        </p:nvSpPr>
        <p:spPr>
          <a:xfrm>
            <a:off x="-255434" y="2571750"/>
            <a:ext cx="321591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The learning process is unstable and needs significant time</a:t>
            </a:r>
          </a:p>
        </p:txBody>
      </p:sp>
      <p:pic>
        <p:nvPicPr>
          <p:cNvPr id="17" name="Picture 2" descr="https://lh3.googleusercontent.com/3aydDdNDYCdtL4st1UIx_3gc4XNfiyP-ntuOO8zaWCAEHnucfobm02CE7VEzGgTjdbyLH6a7LQ0GS_TYxv93qAHXbl3Ynt-wXgUsHpdBVuBoDXbhIX7piI79ak6l8AUKlBAuSU9pRKOhWEU=nw">
            <a:extLst>
              <a:ext uri="{FF2B5EF4-FFF2-40B4-BE49-F238E27FC236}">
                <a16:creationId xmlns:a16="http://schemas.microsoft.com/office/drawing/2014/main" id="{6A4EEC3A-B77F-2246-9292-D6CF40303D2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56" r="7671"/>
          <a:stretch/>
        </p:blipFill>
        <p:spPr bwMode="auto">
          <a:xfrm>
            <a:off x="3144621" y="1740097"/>
            <a:ext cx="4350679" cy="3321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15353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RL: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teacher - student framework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14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sp>
        <p:nvSpPr>
          <p:cNvPr id="18" name="TextShape 2">
            <a:extLst>
              <a:ext uri="{FF2B5EF4-FFF2-40B4-BE49-F238E27FC236}">
                <a16:creationId xmlns:a16="http://schemas.microsoft.com/office/drawing/2014/main" id="{1E6774F4-5B4C-0B48-B4E5-7A97193B1736}"/>
              </a:ext>
            </a:extLst>
          </p:cNvPr>
          <p:cNvSpPr txBox="1">
            <a:spLocks/>
          </p:cNvSpPr>
          <p:nvPr/>
        </p:nvSpPr>
        <p:spPr>
          <a:xfrm>
            <a:off x="263753" y="1145483"/>
            <a:ext cx="8532812" cy="625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In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stead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of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doing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everything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from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scratch,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we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can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utilize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the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MLP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model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we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get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previously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to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guide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our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agent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to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learn.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This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is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called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teacher-student</a:t>
            </a:r>
            <a:r>
              <a:rPr lang="zh-CN" altLang="en-US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framework.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546441-2A96-7940-B84C-6471AAA732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83783" y="1863177"/>
            <a:ext cx="4976758" cy="2648040"/>
          </a:xfrm>
          <a:prstGeom prst="rect">
            <a:avLst/>
          </a:prstGeom>
        </p:spPr>
      </p:pic>
      <p:sp>
        <p:nvSpPr>
          <p:cNvPr id="65" name="Rectangle 64">
            <a:extLst>
              <a:ext uri="{FF2B5EF4-FFF2-40B4-BE49-F238E27FC236}">
                <a16:creationId xmlns:a16="http://schemas.microsoft.com/office/drawing/2014/main" id="{21CBA236-8827-FD49-B7AF-66DCC1693317}"/>
              </a:ext>
            </a:extLst>
          </p:cNvPr>
          <p:cNvSpPr/>
          <p:nvPr/>
        </p:nvSpPr>
        <p:spPr>
          <a:xfrm>
            <a:off x="3717668" y="4533802"/>
            <a:ext cx="362138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Teacher student framework diagram</a:t>
            </a:r>
          </a:p>
        </p:txBody>
      </p:sp>
      <p:sp>
        <p:nvSpPr>
          <p:cNvPr id="67" name="TextShape 2">
            <a:extLst>
              <a:ext uri="{FF2B5EF4-FFF2-40B4-BE49-F238E27FC236}">
                <a16:creationId xmlns:a16="http://schemas.microsoft.com/office/drawing/2014/main" id="{CF45D47F-0EA0-E14C-90EE-A8EB641BC34D}"/>
              </a:ext>
            </a:extLst>
          </p:cNvPr>
          <p:cNvSpPr txBox="1">
            <a:spLocks/>
          </p:cNvSpPr>
          <p:nvPr/>
        </p:nvSpPr>
        <p:spPr>
          <a:xfrm>
            <a:off x="283459" y="2070806"/>
            <a:ext cx="3778588" cy="27174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400050" indent="-285750"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600" spc="-1" dirty="0">
                <a:solidFill>
                  <a:schemeClr val="tx1"/>
                </a:solidFill>
                <a:latin typeface="Noto Sans"/>
              </a:rPr>
              <a:t>Re-design</a:t>
            </a:r>
            <a:r>
              <a:rPr lang="zh-CN" altLang="en-US" sz="16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600" spc="-1" dirty="0">
                <a:solidFill>
                  <a:schemeClr val="tx1"/>
                </a:solidFill>
                <a:latin typeface="Noto Sans"/>
              </a:rPr>
              <a:t>the</a:t>
            </a:r>
            <a:r>
              <a:rPr lang="zh-CN" altLang="en-US" sz="16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600" spc="-1" dirty="0">
                <a:solidFill>
                  <a:schemeClr val="tx1"/>
                </a:solidFill>
                <a:latin typeface="Noto Sans"/>
              </a:rPr>
              <a:t>rewards (for Sheep)</a:t>
            </a:r>
          </a:p>
          <a:p>
            <a:pPr marL="114300" indent="0" algn="l">
              <a:spcAft>
                <a:spcPts val="600"/>
              </a:spcAft>
              <a:buClr>
                <a:srgbClr val="EF2929"/>
              </a:buClr>
              <a:buSzPct val="75000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Intrinsic: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Student a == Teacher a :  0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Student a != Teacher a : -3</a:t>
            </a:r>
          </a:p>
          <a:p>
            <a:pPr marL="114300" indent="0" algn="l">
              <a:spcAft>
                <a:spcPts val="600"/>
              </a:spcAft>
              <a:buClr>
                <a:srgbClr val="EF2929"/>
              </a:buClr>
              <a:buSzPct val="75000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Extrinsic: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Collect grass/rhubarb : +1 / +5; 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Trapping enemy sheep: +100; 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Each step: -0.2; 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Got eaten: -100</a:t>
            </a:r>
          </a:p>
        </p:txBody>
      </p:sp>
    </p:spTree>
    <p:extLst>
      <p:ext uri="{BB962C8B-B14F-4D97-AF65-F5344CB8AC3E}">
        <p14:creationId xmlns:p14="http://schemas.microsoft.com/office/powerpoint/2010/main" val="3745377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RL: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teacher - student framework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15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sp>
        <p:nvSpPr>
          <p:cNvPr id="18" name="TextShape 2">
            <a:extLst>
              <a:ext uri="{FF2B5EF4-FFF2-40B4-BE49-F238E27FC236}">
                <a16:creationId xmlns:a16="http://schemas.microsoft.com/office/drawing/2014/main" id="{1E6774F4-5B4C-0B48-B4E5-7A97193B1736}"/>
              </a:ext>
            </a:extLst>
          </p:cNvPr>
          <p:cNvSpPr txBox="1">
            <a:spLocks/>
          </p:cNvSpPr>
          <p:nvPr/>
        </p:nvSpPr>
        <p:spPr>
          <a:xfrm>
            <a:off x="155716" y="1166223"/>
            <a:ext cx="4416284" cy="29485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Teacher Policy</a:t>
            </a:r>
          </a:p>
          <a:p>
            <a:pPr marL="1022350" lvl="1" indent="-457200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has access to privileged data</a:t>
            </a:r>
          </a:p>
          <a:p>
            <a:pPr marL="1022350" lvl="1" indent="-457200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informed trajectory based on A*</a:t>
            </a:r>
            <a:br>
              <a:rPr lang="en-US" altLang="zh-CN" sz="14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</a:br>
            <a:endParaRPr lang="en-US" altLang="zh-CN" sz="1400" spc="-1" dirty="0">
              <a:solidFill>
                <a:srgbClr val="333333"/>
              </a:solidFill>
              <a:latin typeface="Noto Sans Glagolitic" panose="020B0502040504020204" pitchFamily="34" charset="0"/>
              <a:ea typeface="Noto Sans Glagolitic" panose="020B0502040504020204" pitchFamily="34" charset="0"/>
              <a:cs typeface="+mn-lt"/>
            </a:endParaRPr>
          </a:p>
          <a:p>
            <a:pPr marL="565150" indent="-457200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Student Policy</a:t>
            </a:r>
          </a:p>
          <a:p>
            <a:pPr marL="1022350" lvl="1" indent="-457200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has access to map features</a:t>
            </a:r>
          </a:p>
          <a:p>
            <a:pPr marL="1022350" lvl="1" indent="-457200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doesn’t have the best trajectory, only the closeness measure</a:t>
            </a:r>
            <a:br>
              <a:rPr lang="en-US" altLang="zh-CN" sz="14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</a:br>
            <a:endParaRPr lang="en-US" altLang="zh-CN" sz="1800" spc="-1" dirty="0">
              <a:solidFill>
                <a:srgbClr val="333333"/>
              </a:solidFill>
              <a:latin typeface="Noto Sans Glagolitic" panose="020B0502040504020204" pitchFamily="34" charset="0"/>
              <a:ea typeface="Noto Sans Glagolitic" panose="020B0502040504020204" pitchFamily="34" charset="0"/>
              <a:cs typeface="+mn-lt"/>
            </a:endParaRPr>
          </a:p>
          <a:p>
            <a:pPr marL="565150" indent="-457200"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Time efficient: fast learning process guided by teacher policy </a:t>
            </a:r>
          </a:p>
        </p:txBody>
      </p:sp>
      <p:pic>
        <p:nvPicPr>
          <p:cNvPr id="11266" name="Picture 2" descr="https://lh4.googleusercontent.com/KrHuhMYPwr0Q6h0qrZk2kgUq40fbUVttkVkSnKdpG_exr1IAxG023etqpqws1fVqKTC1laGSxxJpzVh1pJajFqXoScXAZN5Jwgp2GvkXwVk-DwD8DTu8K6uqF3L-LyVoaZ_ZN03y3HHrDE4=nw">
            <a:extLst>
              <a:ext uri="{FF2B5EF4-FFF2-40B4-BE49-F238E27FC236}">
                <a16:creationId xmlns:a16="http://schemas.microsoft.com/office/drawing/2014/main" id="{E79B418C-7327-AD46-BE9C-A435C222E2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57" r="7377"/>
          <a:stretch/>
        </p:blipFill>
        <p:spPr bwMode="auto">
          <a:xfrm>
            <a:off x="4448908" y="1104676"/>
            <a:ext cx="4268933" cy="32394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24541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RL: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teacher - student framework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16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sp>
        <p:nvSpPr>
          <p:cNvPr id="18" name="TextShape 2">
            <a:extLst>
              <a:ext uri="{FF2B5EF4-FFF2-40B4-BE49-F238E27FC236}">
                <a16:creationId xmlns:a16="http://schemas.microsoft.com/office/drawing/2014/main" id="{1E6774F4-5B4C-0B48-B4E5-7A97193B1736}"/>
              </a:ext>
            </a:extLst>
          </p:cNvPr>
          <p:cNvSpPr txBox="1">
            <a:spLocks/>
          </p:cNvSpPr>
          <p:nvPr/>
        </p:nvSpPr>
        <p:spPr>
          <a:xfrm>
            <a:off x="155715" y="1056035"/>
            <a:ext cx="7761595" cy="5485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Ideal student policy will replicate the teacher policy</a:t>
            </a:r>
          </a:p>
        </p:txBody>
      </p:sp>
      <p:pic>
        <p:nvPicPr>
          <p:cNvPr id="8" name="Picture 7" descr="A picture containing text, screenshot, font, menu&#10;&#10;Description automatically generated">
            <a:extLst>
              <a:ext uri="{FF2B5EF4-FFF2-40B4-BE49-F238E27FC236}">
                <a16:creationId xmlns:a16="http://schemas.microsoft.com/office/drawing/2014/main" id="{1CC03A1D-50B6-DF4C-ABDC-7F4542B7CE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59221" y="1443496"/>
            <a:ext cx="2547828" cy="3303113"/>
          </a:xfrm>
          <a:prstGeom prst="rect">
            <a:avLst/>
          </a:prstGeom>
        </p:spPr>
      </p:pic>
      <p:pic>
        <p:nvPicPr>
          <p:cNvPr id="9" name="Picture 8" descr="A picture containing text, screenshot&#10;&#10;Description automatically generated">
            <a:extLst>
              <a:ext uri="{FF2B5EF4-FFF2-40B4-BE49-F238E27FC236}">
                <a16:creationId xmlns:a16="http://schemas.microsoft.com/office/drawing/2014/main" id="{85A4B581-8229-AB45-8B04-2235DC234C5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6690" y="1443496"/>
            <a:ext cx="2722271" cy="3301021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4CB20D20-20CE-C744-A20A-A36D8EFC12BE}"/>
              </a:ext>
            </a:extLst>
          </p:cNvPr>
          <p:cNvSpPr/>
          <p:nvPr/>
        </p:nvSpPr>
        <p:spPr>
          <a:xfrm>
            <a:off x="953668" y="4793061"/>
            <a:ext cx="23170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Teacher policy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1D299EA-7E3C-AB48-9247-A17616F4B40C}"/>
              </a:ext>
            </a:extLst>
          </p:cNvPr>
          <p:cNvSpPr/>
          <p:nvPr/>
        </p:nvSpPr>
        <p:spPr>
          <a:xfrm>
            <a:off x="4435489" y="4793060"/>
            <a:ext cx="23170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Student policy</a:t>
            </a:r>
          </a:p>
        </p:txBody>
      </p:sp>
    </p:spTree>
    <p:extLst>
      <p:ext uri="{BB962C8B-B14F-4D97-AF65-F5344CB8AC3E}">
        <p14:creationId xmlns:p14="http://schemas.microsoft.com/office/powerpoint/2010/main" val="12997028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4" y="493977"/>
            <a:ext cx="3314746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Final demonstration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endParaRPr lang="en-US" altLang="zh-CN" sz="2700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17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pic>
        <p:nvPicPr>
          <p:cNvPr id="4" name="map2.mp4">
            <a:hlinkClick r:id="" action="ppaction://media"/>
            <a:extLst>
              <a:ext uri="{FF2B5EF4-FFF2-40B4-BE49-F238E27FC236}">
                <a16:creationId xmlns:a16="http://schemas.microsoft.com/office/drawing/2014/main" id="{89AD69A3-48A7-CB4E-A4E9-D262A6EFF5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16008" y="969237"/>
            <a:ext cx="4511983" cy="3992033"/>
          </a:xfrm>
          <a:prstGeom prst="rect">
            <a:avLst/>
          </a:prstGeom>
        </p:spPr>
      </p:pic>
      <p:sp>
        <p:nvSpPr>
          <p:cNvPr id="15" name="TextShape 2">
            <a:extLst>
              <a:ext uri="{FF2B5EF4-FFF2-40B4-BE49-F238E27FC236}">
                <a16:creationId xmlns:a16="http://schemas.microsoft.com/office/drawing/2014/main" id="{C582C81E-4605-5245-AA03-30957B382233}"/>
              </a:ext>
            </a:extLst>
          </p:cNvPr>
          <p:cNvSpPr txBox="1">
            <a:spLocks/>
          </p:cNvSpPr>
          <p:nvPr/>
        </p:nvSpPr>
        <p:spPr>
          <a:xfrm>
            <a:off x="374520" y="1162453"/>
            <a:ext cx="1691347" cy="3111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Map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1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Full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of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food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altLang="zh-CN" sz="1600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Opponent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agent: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Greedy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player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altLang="zh-CN" sz="1600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Our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agent: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RL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player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altLang="zh-CN" sz="1600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Order: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Second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move</a:t>
            </a:r>
          </a:p>
        </p:txBody>
      </p:sp>
    </p:spTree>
    <p:extLst>
      <p:ext uri="{BB962C8B-B14F-4D97-AF65-F5344CB8AC3E}">
        <p14:creationId xmlns:p14="http://schemas.microsoft.com/office/powerpoint/2010/main" val="3155268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4" y="493977"/>
            <a:ext cx="3314746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Final demonstration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endParaRPr lang="en-US" altLang="zh-CN" sz="2700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18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sp>
        <p:nvSpPr>
          <p:cNvPr id="15" name="TextShape 2">
            <a:extLst>
              <a:ext uri="{FF2B5EF4-FFF2-40B4-BE49-F238E27FC236}">
                <a16:creationId xmlns:a16="http://schemas.microsoft.com/office/drawing/2014/main" id="{C582C81E-4605-5245-AA03-30957B382233}"/>
              </a:ext>
            </a:extLst>
          </p:cNvPr>
          <p:cNvSpPr txBox="1">
            <a:spLocks/>
          </p:cNvSpPr>
          <p:nvPr/>
        </p:nvSpPr>
        <p:spPr>
          <a:xfrm>
            <a:off x="374520" y="1162454"/>
            <a:ext cx="1806493" cy="3773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Map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2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Fence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in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the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middle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endParaRPr lang="en-US" altLang="zh-CN" sz="1600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Opponent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agent: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Greedy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player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altLang="zh-CN" sz="1600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Our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agent: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RL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player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altLang="zh-CN" sz="1600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Order: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Second</a:t>
            </a:r>
            <a:r>
              <a:rPr lang="zh-CN" altLang="en-US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16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move</a:t>
            </a:r>
          </a:p>
        </p:txBody>
      </p:sp>
      <p:pic>
        <p:nvPicPr>
          <p:cNvPr id="2" name="map3.mp4">
            <a:hlinkClick r:id="" action="ppaction://media"/>
            <a:extLst>
              <a:ext uri="{FF2B5EF4-FFF2-40B4-BE49-F238E27FC236}">
                <a16:creationId xmlns:a16="http://schemas.microsoft.com/office/drawing/2014/main" id="{EEC0C93A-F429-2C40-8B1F-AF60E38997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328169" y="965320"/>
            <a:ext cx="4487662" cy="3970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564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4" y="493977"/>
            <a:ext cx="4540720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Summary</a:t>
            </a: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158247C2-793B-234C-A0FE-7D6FB22DB0C0}"/>
              </a:ext>
            </a:extLst>
          </p:cNvPr>
          <p:cNvSpPr txBox="1">
            <a:spLocks/>
          </p:cNvSpPr>
          <p:nvPr/>
        </p:nvSpPr>
        <p:spPr>
          <a:xfrm>
            <a:off x="388308" y="910029"/>
            <a:ext cx="2303188" cy="2218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14300" indent="0" algn="l">
              <a:lnSpc>
                <a:spcPct val="150000"/>
              </a:lnSpc>
              <a:buClr>
                <a:srgbClr val="EF2929"/>
              </a:buClr>
              <a:buSzPct val="75000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Search-based 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8EFA00"/>
                </a:solidFill>
                <a:latin typeface="Noto Sans"/>
              </a:rPr>
              <a:t>Pros:</a:t>
            </a:r>
            <a:r>
              <a:rPr lang="zh-CN" altLang="en-US" sz="1400" spc="-1" dirty="0">
                <a:solidFill>
                  <a:srgbClr val="8EFA00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rule-based,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flexible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FF0000"/>
                </a:solidFill>
                <a:latin typeface="Noto Sans"/>
              </a:rPr>
              <a:t>Cons:</a:t>
            </a:r>
            <a:r>
              <a:rPr lang="zh-CN" altLang="en-US" sz="1400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needs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hand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craft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endParaRPr lang="en-US" altLang="zh-CN" sz="1400" spc="-1" dirty="0">
              <a:solidFill>
                <a:schemeClr val="tx1"/>
              </a:solidFill>
              <a:latin typeface="Noto Sans"/>
            </a:endParaRP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endParaRPr lang="en-US" altLang="zh-CN" sz="1400" spc="-1" dirty="0">
              <a:solidFill>
                <a:schemeClr val="tx1"/>
              </a:solidFill>
              <a:latin typeface="Noto Sans"/>
            </a:endParaRPr>
          </a:p>
          <a:p>
            <a:pPr marL="114300" indent="0" algn="l">
              <a:lnSpc>
                <a:spcPct val="150000"/>
              </a:lnSpc>
              <a:buClr>
                <a:srgbClr val="EF2929"/>
              </a:buClr>
              <a:buSzPct val="75000"/>
            </a:pPr>
            <a:endParaRPr lang="en-US" altLang="zh-CN" sz="1400" spc="-1" dirty="0">
              <a:solidFill>
                <a:schemeClr val="tx1"/>
              </a:solidFill>
              <a:latin typeface="Noto San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19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799C356-D51D-AF41-B7AF-E15A022553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5090"/>
          <a:stretch/>
        </p:blipFill>
        <p:spPr>
          <a:xfrm>
            <a:off x="595141" y="1960798"/>
            <a:ext cx="1949029" cy="22554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14778B4-43FB-2646-A7A6-8DF1C91C2015}"/>
              </a:ext>
            </a:extLst>
          </p:cNvPr>
          <p:cNvSpPr/>
          <p:nvPr/>
        </p:nvSpPr>
        <p:spPr>
          <a:xfrm>
            <a:off x="572622" y="4178980"/>
            <a:ext cx="208409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Nearly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3000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lines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of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code!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5" name="TextShape 2">
            <a:extLst>
              <a:ext uri="{FF2B5EF4-FFF2-40B4-BE49-F238E27FC236}">
                <a16:creationId xmlns:a16="http://schemas.microsoft.com/office/drawing/2014/main" id="{77C797C7-E81B-9249-8680-EFC6C0BC48FC}"/>
              </a:ext>
            </a:extLst>
          </p:cNvPr>
          <p:cNvSpPr txBox="1">
            <a:spLocks/>
          </p:cNvSpPr>
          <p:nvPr/>
        </p:nvSpPr>
        <p:spPr>
          <a:xfrm>
            <a:off x="3418538" y="898782"/>
            <a:ext cx="2303188" cy="2218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14300" indent="0" algn="l">
              <a:lnSpc>
                <a:spcPct val="150000"/>
              </a:lnSpc>
              <a:buClr>
                <a:srgbClr val="EF2929"/>
              </a:buClr>
              <a:buSzPct val="75000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Learning-based 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8EFA00"/>
                </a:solidFill>
                <a:latin typeface="Noto Sans"/>
              </a:rPr>
              <a:t>Pros:</a:t>
            </a:r>
            <a:r>
              <a:rPr lang="zh-CN" altLang="en-US" sz="1400" spc="-1" dirty="0">
                <a:solidFill>
                  <a:srgbClr val="8EFA00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no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hand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crafting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FF0000"/>
                </a:solidFill>
                <a:latin typeface="Noto Sans"/>
              </a:rPr>
              <a:t>Cons:</a:t>
            </a:r>
            <a:r>
              <a:rPr lang="zh-CN" altLang="en-US" sz="1400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needs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data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endParaRPr lang="en-US" altLang="zh-CN" sz="1400" spc="-1" dirty="0">
              <a:solidFill>
                <a:schemeClr val="tx1"/>
              </a:solidFill>
              <a:latin typeface="Noto Sans"/>
            </a:endParaRP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endParaRPr lang="en-US" altLang="zh-CN" sz="1400" spc="-1" dirty="0">
              <a:solidFill>
                <a:schemeClr val="tx1"/>
              </a:solidFill>
              <a:latin typeface="Noto Sans"/>
            </a:endParaRPr>
          </a:p>
          <a:p>
            <a:pPr marL="114300" indent="0" algn="l">
              <a:lnSpc>
                <a:spcPct val="150000"/>
              </a:lnSpc>
              <a:buClr>
                <a:srgbClr val="EF2929"/>
              </a:buClr>
              <a:buSzPct val="75000"/>
            </a:pPr>
            <a:endParaRPr lang="en-US" altLang="zh-CN" sz="1400" spc="-1" dirty="0">
              <a:solidFill>
                <a:schemeClr val="tx1"/>
              </a:solidFill>
              <a:latin typeface="Noto San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74BE76-ECC8-1746-A9CF-10FD4CD3AE2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74404" y="1943558"/>
            <a:ext cx="2303188" cy="228991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792A3597-EBE4-D24A-BA4C-C9AD5F19901C}"/>
              </a:ext>
            </a:extLst>
          </p:cNvPr>
          <p:cNvSpPr/>
          <p:nvPr/>
        </p:nvSpPr>
        <p:spPr>
          <a:xfrm>
            <a:off x="3439627" y="4178979"/>
            <a:ext cx="219297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At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least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3~4k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data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samples!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7" name="TextShape 2">
            <a:extLst>
              <a:ext uri="{FF2B5EF4-FFF2-40B4-BE49-F238E27FC236}">
                <a16:creationId xmlns:a16="http://schemas.microsoft.com/office/drawing/2014/main" id="{735A83CF-9DB7-5F41-A2F5-96199A145B31}"/>
              </a:ext>
            </a:extLst>
          </p:cNvPr>
          <p:cNvSpPr txBox="1">
            <a:spLocks/>
          </p:cNvSpPr>
          <p:nvPr/>
        </p:nvSpPr>
        <p:spPr>
          <a:xfrm>
            <a:off x="5957939" y="898782"/>
            <a:ext cx="2797753" cy="13094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14300" indent="0" algn="l">
              <a:lnSpc>
                <a:spcPct val="150000"/>
              </a:lnSpc>
              <a:buClr>
                <a:srgbClr val="EF2929"/>
              </a:buClr>
              <a:buSzPct val="75000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RL-based 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8EFA00"/>
                </a:solidFill>
                <a:latin typeface="Noto Sans"/>
              </a:rPr>
              <a:t>Pros:</a:t>
            </a:r>
            <a:r>
              <a:rPr lang="zh-CN" altLang="en-US" sz="1400" spc="-1" dirty="0">
                <a:solidFill>
                  <a:srgbClr val="8EFA00"/>
                </a:solidFill>
                <a:latin typeface="Noto Sans"/>
              </a:rPr>
              <a:t> 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no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need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to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collect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data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400" spc="-1" dirty="0">
                <a:solidFill>
                  <a:srgbClr val="FF0000"/>
                </a:solidFill>
                <a:latin typeface="Noto Sans"/>
              </a:rPr>
              <a:t>Cons:</a:t>
            </a:r>
            <a:r>
              <a:rPr lang="zh-CN" altLang="en-US" sz="1400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needs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huge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time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to</a:t>
            </a:r>
            <a:r>
              <a:rPr lang="zh-CN" altLang="en-US" sz="1400" spc="-1" dirty="0">
                <a:solidFill>
                  <a:schemeClr val="tx1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chemeClr val="tx1"/>
                </a:solidFill>
                <a:latin typeface="Noto Sans"/>
              </a:rPr>
              <a:t>learn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C842CC-5B07-834F-8CDC-E65C6D3873E6}"/>
              </a:ext>
            </a:extLst>
          </p:cNvPr>
          <p:cNvSpPr/>
          <p:nvPr/>
        </p:nvSpPr>
        <p:spPr>
          <a:xfrm>
            <a:off x="6375124" y="2188899"/>
            <a:ext cx="185672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At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least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3h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per</a:t>
            </a:r>
            <a:r>
              <a:rPr lang="zh-CN" altLang="en-US" spc="-1" dirty="0">
                <a:solidFill>
                  <a:srgbClr val="FF0000"/>
                </a:solidFill>
                <a:latin typeface="Noto Sans"/>
              </a:rPr>
              <a:t> </a:t>
            </a:r>
            <a:r>
              <a:rPr lang="en-US" altLang="zh-CN" spc="-1" dirty="0">
                <a:solidFill>
                  <a:srgbClr val="FF0000"/>
                </a:solidFill>
                <a:latin typeface="Noto Sans"/>
              </a:rPr>
              <a:t>training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9C79999-635A-1D4D-8A46-A88AD6D7D94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28057" y="2718199"/>
            <a:ext cx="1614668" cy="1614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06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4" grpId="0"/>
      <p:bldP spid="15" grpId="0"/>
      <p:bldP spid="16" grpId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Outline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158247C2-793B-234C-A0FE-7D6FB22DB0C0}"/>
              </a:ext>
            </a:extLst>
          </p:cNvPr>
          <p:cNvSpPr txBox="1">
            <a:spLocks/>
          </p:cNvSpPr>
          <p:nvPr/>
        </p:nvSpPr>
        <p:spPr>
          <a:xfrm>
            <a:off x="789893" y="951774"/>
            <a:ext cx="4682960" cy="38098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G</a:t>
            </a:r>
            <a:r>
              <a:rPr lang="en-US" sz="1800" spc="-1" dirty="0">
                <a:solidFill>
                  <a:srgbClr val="333333"/>
                </a:solidFill>
                <a:latin typeface="Noto Sans"/>
              </a:rPr>
              <a:t>ame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i</a:t>
            </a:r>
            <a:r>
              <a:rPr lang="en-US" sz="1800" spc="-1" dirty="0">
                <a:solidFill>
                  <a:srgbClr val="333333"/>
                </a:solidFill>
                <a:latin typeface="Noto Sans"/>
              </a:rPr>
              <a:t>ntroduc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tion</a:t>
            </a:r>
            <a:endParaRPr lang="en-US" sz="1800" spc="-1" dirty="0">
              <a:solidFill>
                <a:srgbClr val="333333"/>
              </a:solidFill>
              <a:latin typeface="Noto Sans"/>
            </a:endParaRPr>
          </a:p>
          <a:p>
            <a:pPr lvl="1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333333"/>
                </a:solidFill>
                <a:latin typeface="Noto Sans"/>
              </a:rPr>
              <a:t>Environment</a:t>
            </a:r>
            <a:endParaRPr lang="en-US" altLang="zh-CN" sz="1400" spc="-1" dirty="0">
              <a:solidFill>
                <a:srgbClr val="333333"/>
              </a:solidFill>
              <a:latin typeface="Noto Sans"/>
            </a:endParaRPr>
          </a:p>
          <a:p>
            <a:pPr lvl="1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333333"/>
                </a:solidFill>
                <a:latin typeface="Noto Sans"/>
              </a:rPr>
              <a:t>Rules and Objective</a:t>
            </a: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s</a:t>
            </a:r>
          </a:p>
          <a:p>
            <a:pPr lvl="1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333333"/>
                </a:solidFill>
                <a:latin typeface="Noto Sans"/>
              </a:rPr>
              <a:t>Agents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Methodologies</a:t>
            </a:r>
          </a:p>
          <a:p>
            <a:pPr lvl="1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sz="1400" spc="-1" dirty="0">
                <a:solidFill>
                  <a:srgbClr val="333333"/>
                </a:solidFill>
                <a:latin typeface="Noto Sans"/>
              </a:rPr>
              <a:t>Search algorithm</a:t>
            </a:r>
          </a:p>
          <a:p>
            <a:pPr lvl="1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Supervised</a:t>
            </a:r>
            <a:r>
              <a:rPr lang="zh-CN" altLang="en-US" sz="14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learning</a:t>
            </a:r>
            <a:r>
              <a:rPr lang="zh-CN" altLang="en-US" sz="14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algorithm</a:t>
            </a:r>
          </a:p>
          <a:p>
            <a:pPr lvl="2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Training</a:t>
            </a:r>
            <a:r>
              <a:rPr lang="zh-CN" altLang="en-US" sz="14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data</a:t>
            </a:r>
          </a:p>
          <a:p>
            <a:pPr lvl="2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Feature transformation</a:t>
            </a:r>
          </a:p>
          <a:p>
            <a:pPr lvl="1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Reinforcement learning</a:t>
            </a:r>
            <a:r>
              <a:rPr lang="zh-CN" altLang="en-US" sz="14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(RL)</a:t>
            </a:r>
            <a:r>
              <a:rPr lang="zh-CN" altLang="en-US" sz="14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algorithm</a:t>
            </a:r>
          </a:p>
          <a:p>
            <a:pPr lvl="2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Teacher-student</a:t>
            </a:r>
            <a:r>
              <a:rPr lang="zh-CN" altLang="en-US" sz="14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framework</a:t>
            </a:r>
          </a:p>
          <a:p>
            <a:pPr lvl="2" algn="l">
              <a:buClr>
                <a:srgbClr val="EF2929"/>
              </a:buClr>
              <a:buSzPct val="75000"/>
              <a:buFont typeface="Arial" panose="020B0604020202020204" pitchFamily="34" charset="0"/>
              <a:buChar char="•"/>
            </a:pPr>
            <a:r>
              <a:rPr lang="en-US" altLang="zh-CN" sz="1400" spc="-1" dirty="0">
                <a:solidFill>
                  <a:srgbClr val="333333"/>
                </a:solidFill>
                <a:latin typeface="Noto Sans"/>
              </a:rPr>
              <a:t>PPO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Final demonstration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Summary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Contribution and future work</a:t>
            </a:r>
            <a:endParaRPr lang="en-US" sz="1800" spc="-1" dirty="0">
              <a:solidFill>
                <a:srgbClr val="333333"/>
              </a:solidFill>
              <a:latin typeface="Noto Sans"/>
            </a:endParaRPr>
          </a:p>
          <a:p>
            <a:pPr algn="l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endParaRPr lang="en-US" sz="2000" spc="-1" dirty="0">
              <a:solidFill>
                <a:srgbClr val="333333"/>
              </a:solidFill>
              <a:latin typeface="Noto San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084014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4" y="493977"/>
            <a:ext cx="4540720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Contribution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and future work</a:t>
            </a: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158247C2-793B-234C-A0FE-7D6FB22DB0C0}"/>
              </a:ext>
            </a:extLst>
          </p:cNvPr>
          <p:cNvSpPr txBox="1">
            <a:spLocks/>
          </p:cNvSpPr>
          <p:nvPr/>
        </p:nvSpPr>
        <p:spPr>
          <a:xfrm>
            <a:off x="716123" y="1114334"/>
            <a:ext cx="7669264" cy="13782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Wrote the </a:t>
            </a:r>
            <a:r>
              <a:rPr lang="en-US" altLang="zh-CN" sz="1800" b="1" spc="-1" dirty="0">
                <a:solidFill>
                  <a:srgbClr val="333333"/>
                </a:solidFill>
                <a:latin typeface="Noto Sans"/>
              </a:rPr>
              <a:t>gym</a:t>
            </a:r>
            <a:r>
              <a:rPr lang="zh-CN" altLang="en-US" sz="1800" b="1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b="1" spc="-1" dirty="0">
                <a:solidFill>
                  <a:srgbClr val="333333"/>
                </a:solidFill>
                <a:latin typeface="Noto Sans"/>
              </a:rPr>
              <a:t>env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ironment for the Wolf-sheep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game. 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Developed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b="1" spc="-1" dirty="0">
                <a:solidFill>
                  <a:srgbClr val="333333"/>
                </a:solidFill>
                <a:latin typeface="Noto Sans"/>
              </a:rPr>
              <a:t>Search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-based,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Supervised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b="1" spc="-1" dirty="0">
                <a:solidFill>
                  <a:srgbClr val="333333"/>
                </a:solidFill>
                <a:latin typeface="Noto Sans"/>
              </a:rPr>
              <a:t>learning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-based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and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b="1" spc="-1" dirty="0">
                <a:solidFill>
                  <a:srgbClr val="333333"/>
                </a:solidFill>
                <a:latin typeface="Noto Sans"/>
              </a:rPr>
              <a:t>RL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-based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agents.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Tested our agents in multiple </a:t>
            </a:r>
            <a:r>
              <a:rPr lang="en-US" altLang="zh-CN" sz="1800" b="1" spc="-1" dirty="0">
                <a:solidFill>
                  <a:srgbClr val="333333"/>
                </a:solidFill>
                <a:latin typeface="Noto Sans"/>
              </a:rPr>
              <a:t>unseen maps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38343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20</a:t>
            </a:r>
            <a:endParaRPr lang="en-US" i="1" dirty="0">
              <a:solidFill>
                <a:schemeClr val="bg1">
                  <a:lumMod val="85000"/>
                </a:schemeClr>
              </a:solidFill>
              <a:latin typeface="+mn-lt"/>
              <a:ea typeface="Geneva" panose="020B0503030404040204" pitchFamily="34" charset="0"/>
            </a:endParaRPr>
          </a:p>
        </p:txBody>
      </p:sp>
      <p:sp>
        <p:nvSpPr>
          <p:cNvPr id="8" name="TextShape 2">
            <a:extLst>
              <a:ext uri="{FF2B5EF4-FFF2-40B4-BE49-F238E27FC236}">
                <a16:creationId xmlns:a16="http://schemas.microsoft.com/office/drawing/2014/main" id="{AFFC246F-4185-9F47-AF0B-DCF62CC83539}"/>
              </a:ext>
            </a:extLst>
          </p:cNvPr>
          <p:cNvSpPr txBox="1">
            <a:spLocks/>
          </p:cNvSpPr>
          <p:nvPr/>
        </p:nvSpPr>
        <p:spPr>
          <a:xfrm>
            <a:off x="716123" y="2571750"/>
            <a:ext cx="7940934" cy="1898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14300" indent="0" algn="l">
              <a:lnSpc>
                <a:spcPct val="150000"/>
              </a:lnSpc>
              <a:buClr>
                <a:srgbClr val="EF2929"/>
              </a:buClr>
              <a:buSzPct val="75000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In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future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work: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Learn </a:t>
            </a:r>
            <a:r>
              <a:rPr lang="en-US" altLang="zh-CN" sz="1800" u="sng" spc="-1" dirty="0">
                <a:solidFill>
                  <a:srgbClr val="333333"/>
                </a:solidFill>
                <a:latin typeface="Noto Sans"/>
              </a:rPr>
              <a:t>end-to-end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 model to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process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high-dimensional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data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directly.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Learn </a:t>
            </a:r>
            <a:r>
              <a:rPr lang="en-US" altLang="zh-CN" sz="1800" u="sng" spc="-1" dirty="0">
                <a:solidFill>
                  <a:srgbClr val="333333"/>
                </a:solidFill>
                <a:latin typeface="Noto Sans"/>
              </a:rPr>
              <a:t>one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 model </a:t>
            </a:r>
            <a:r>
              <a:rPr lang="en-US" altLang="zh-CN" sz="1800" u="sng" spc="-1" dirty="0">
                <a:solidFill>
                  <a:srgbClr val="333333"/>
                </a:solidFill>
                <a:latin typeface="Noto Sans"/>
              </a:rPr>
              <a:t>for multi-agents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 (depends on the situation).</a:t>
            </a:r>
          </a:p>
          <a:p>
            <a:pPr algn="l">
              <a:lnSpc>
                <a:spcPct val="150000"/>
              </a:lnSpc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Test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on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more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maps</a:t>
            </a:r>
            <a:r>
              <a:rPr lang="zh-CN" altLang="en-US" sz="18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that contain some </a:t>
            </a:r>
            <a:r>
              <a:rPr lang="en-US" altLang="zh-CN" sz="1800" u="sng" spc="-1" dirty="0">
                <a:solidFill>
                  <a:srgbClr val="333333"/>
                </a:solidFill>
                <a:latin typeface="Noto Sans"/>
              </a:rPr>
              <a:t>corner cases</a:t>
            </a:r>
            <a:r>
              <a:rPr lang="en-US" altLang="zh-CN" sz="1800" spc="-1" dirty="0">
                <a:solidFill>
                  <a:srgbClr val="333333"/>
                </a:solidFill>
                <a:latin typeface="Noto San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963889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2" y="493977"/>
            <a:ext cx="5001307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Game introduction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-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Environment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158247C2-793B-234C-A0FE-7D6FB22DB0C0}"/>
              </a:ext>
            </a:extLst>
          </p:cNvPr>
          <p:cNvSpPr txBox="1">
            <a:spLocks/>
          </p:cNvSpPr>
          <p:nvPr/>
        </p:nvSpPr>
        <p:spPr>
          <a:xfrm>
            <a:off x="236492" y="1043811"/>
            <a:ext cx="4682960" cy="16938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Environment: fully observable, dynamic, multi-agent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Map size: 15 x 19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Maps elements: 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Empty "</a:t>
            </a:r>
            <a:r>
              <a:rPr lang="en-US" altLang="zh-CN" sz="1200" b="1" spc="-1" dirty="0">
                <a:solidFill>
                  <a:srgbClr val="333333"/>
                </a:solidFill>
                <a:latin typeface="Noto Sans"/>
              </a:rPr>
              <a:t>.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" Grass "</a:t>
            </a:r>
            <a:r>
              <a:rPr lang="en-US" altLang="zh-CN" sz="1200" b="1" spc="-1" dirty="0">
                <a:solidFill>
                  <a:srgbClr val="333333"/>
                </a:solidFill>
                <a:latin typeface="Noto Sans"/>
              </a:rPr>
              <a:t>g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" Rhubarb "</a:t>
            </a:r>
            <a:r>
              <a:rPr lang="en-US" altLang="zh-CN" sz="1200" b="1" spc="-1" dirty="0">
                <a:solidFill>
                  <a:srgbClr val="333333"/>
                </a:solidFill>
                <a:latin typeface="Noto Sans"/>
              </a:rPr>
              <a:t>r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" Fence "</a:t>
            </a:r>
            <a:r>
              <a:rPr lang="en-US" altLang="zh-CN" sz="1200" b="1" spc="-1" dirty="0">
                <a:solidFill>
                  <a:srgbClr val="333333"/>
                </a:solidFill>
                <a:latin typeface="Noto Sans"/>
              </a:rPr>
              <a:t>#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”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4 Agents: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Player 1: Sheep (S), Wolf(W)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Player 2: sheep (s), wolf(w)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Action</a:t>
            </a:r>
            <a:r>
              <a:rPr lang="zh-CN" altLang="en-US" sz="12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space:</a:t>
            </a:r>
            <a:r>
              <a:rPr lang="zh-CN" altLang="en-US" sz="12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{up,</a:t>
            </a:r>
            <a:r>
              <a:rPr lang="zh-CN" altLang="en-US" sz="12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down,</a:t>
            </a:r>
            <a:r>
              <a:rPr lang="zh-CN" altLang="en-US" sz="12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left,</a:t>
            </a:r>
            <a:r>
              <a:rPr lang="zh-CN" altLang="en-US" sz="12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right,</a:t>
            </a:r>
            <a:r>
              <a:rPr lang="zh-CN" altLang="en-US" sz="1200" spc="-1" dirty="0">
                <a:solidFill>
                  <a:srgbClr val="333333"/>
                </a:solidFill>
                <a:latin typeface="Noto Sans"/>
              </a:rPr>
              <a:t> 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none}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altLang="zh-CN" sz="1200" spc="-1" dirty="0">
              <a:solidFill>
                <a:srgbClr val="333333"/>
              </a:solidFill>
              <a:latin typeface="Noto Sans"/>
            </a:endParaRP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endParaRPr lang="en-US" altLang="zh-CN" sz="1200" spc="-1" dirty="0">
              <a:solidFill>
                <a:srgbClr val="333333"/>
              </a:solidFill>
              <a:latin typeface="Noto Sans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sz="1200" spc="-1" dirty="0">
              <a:solidFill>
                <a:srgbClr val="333333"/>
              </a:solidFill>
              <a:latin typeface="Noto San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3</a:t>
            </a:r>
          </a:p>
        </p:txBody>
      </p:sp>
      <p:pic>
        <p:nvPicPr>
          <p:cNvPr id="1026" name="Picture 2" descr="https://lh3.googleusercontent.com/m0A8POr_6e6-UdSeLXW_SCMry79hGnVFFF9G2_A7Qc2w_i4AczJLu25Bv1ZbzUFpwL3Zc1VI92niwFYtiqf9uAJXtzyGiKNYE-6vm7meM1B-NryrPpXSAQ1z2-XuhUxbqMuKR1rs1U_mQKo=nw">
            <a:extLst>
              <a:ext uri="{FF2B5EF4-FFF2-40B4-BE49-F238E27FC236}">
                <a16:creationId xmlns:a16="http://schemas.microsoft.com/office/drawing/2014/main" id="{2C664ADF-0ECA-EB4E-B791-54207D1445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9369" y="2705483"/>
            <a:ext cx="1235415" cy="2029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9B54C88-ECFC-1649-AE39-B47310C2E3A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2289387"/>
            <a:ext cx="2873487" cy="2445885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F99257C-CD81-D44F-A91E-D5AC44B8E27B}"/>
              </a:ext>
            </a:extLst>
          </p:cNvPr>
          <p:cNvSpPr/>
          <p:nvPr/>
        </p:nvSpPr>
        <p:spPr>
          <a:xfrm>
            <a:off x="4100177" y="4735272"/>
            <a:ext cx="30070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Map in RGB image form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4B21690-221C-2749-9BDF-38B7A90F512F}"/>
              </a:ext>
            </a:extLst>
          </p:cNvPr>
          <p:cNvSpPr/>
          <p:nvPr/>
        </p:nvSpPr>
        <p:spPr>
          <a:xfrm>
            <a:off x="754867" y="4735271"/>
            <a:ext cx="30070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Map in matrix  form </a:t>
            </a:r>
          </a:p>
        </p:txBody>
      </p:sp>
    </p:spTree>
    <p:extLst>
      <p:ext uri="{BB962C8B-B14F-4D97-AF65-F5344CB8AC3E}">
        <p14:creationId xmlns:p14="http://schemas.microsoft.com/office/powerpoint/2010/main" val="2165855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Game introduction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-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Rules and Objectives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158247C2-793B-234C-A0FE-7D6FB22DB0C0}"/>
              </a:ext>
            </a:extLst>
          </p:cNvPr>
          <p:cNvSpPr txBox="1">
            <a:spLocks/>
          </p:cNvSpPr>
          <p:nvPr/>
        </p:nvSpPr>
        <p:spPr>
          <a:xfrm>
            <a:off x="236486" y="1063414"/>
            <a:ext cx="4682960" cy="3440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b="1" spc="-1" dirty="0">
                <a:solidFill>
                  <a:srgbClr val="333333"/>
                </a:solidFill>
                <a:latin typeface="Noto Sans"/>
              </a:rPr>
              <a:t>The Wolf moves for every second step of the sheep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altLang="zh-CN" sz="1200" spc="-1" dirty="0">
              <a:solidFill>
                <a:srgbClr val="333333"/>
              </a:solidFill>
              <a:latin typeface="Noto Sans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Invalid move: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Move outside of the map or on the fence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Move on the grid where it is occupied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sz="1200" spc="-1" dirty="0">
              <a:solidFill>
                <a:srgbClr val="333333"/>
              </a:solidFill>
              <a:latin typeface="Noto Sans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Valid move: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Consume or sabotage the food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Move to the empty grid 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Wolf can eat enemy sheep by moving to its grid</a:t>
            </a:r>
          </a:p>
          <a:p>
            <a:pPr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endParaRPr lang="en-US" altLang="zh-CN" sz="1200" spc="-1" dirty="0">
              <a:solidFill>
                <a:srgbClr val="333333"/>
              </a:solidFill>
              <a:latin typeface="Noto Sans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Sheep Objectives: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Avoid the enemy wolf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Collect as many food as possible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sz="1200" spc="-1" dirty="0">
              <a:solidFill>
                <a:srgbClr val="333333"/>
              </a:solidFill>
              <a:latin typeface="Noto Sans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Wolf Objectives: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Catch the enemy sheep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Block the enemy wolf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Sabotage the food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4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140CD06-35BC-D14A-A3A7-EE5F2F6D3B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4593" y="1070187"/>
            <a:ext cx="3761972" cy="3325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7759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Game introduction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–</a:t>
            </a:r>
            <a:r>
              <a:rPr lang="zh-CN" altLang="en-US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</a:t>
            </a:r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Default agents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158247C2-793B-234C-A0FE-7D6FB22DB0C0}"/>
              </a:ext>
            </a:extLst>
          </p:cNvPr>
          <p:cNvSpPr txBox="1">
            <a:spLocks/>
          </p:cNvSpPr>
          <p:nvPr/>
        </p:nvSpPr>
        <p:spPr>
          <a:xfrm>
            <a:off x="236486" y="1063415"/>
            <a:ext cx="4682960" cy="27203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Random player: moves randomly every turn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Keyboard player: moves by receiving your keyboard command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Passive player: stays in place every turn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Greedy player: uses a simply greedy approach. It includes the following helper functions: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 err="1">
                <a:solidFill>
                  <a:srgbClr val="333333"/>
                </a:solidFill>
                <a:latin typeface="Noto Sans"/>
              </a:rPr>
              <a:t>get_player_position</a:t>
            </a: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()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 err="1">
                <a:solidFill>
                  <a:srgbClr val="333333"/>
                </a:solidFill>
                <a:latin typeface="Noto Sans"/>
              </a:rPr>
              <a:t>food_present</a:t>
            </a: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()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 err="1">
                <a:solidFill>
                  <a:srgbClr val="333333"/>
                </a:solidFill>
                <a:latin typeface="Noto Sans"/>
              </a:rPr>
              <a:t>valid_move</a:t>
            </a: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()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 err="1">
                <a:solidFill>
                  <a:srgbClr val="333333"/>
                </a:solidFill>
                <a:latin typeface="Noto Sans"/>
              </a:rPr>
              <a:t>closest_goal</a:t>
            </a: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()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 err="1">
                <a:solidFill>
                  <a:srgbClr val="333333"/>
                </a:solidFill>
                <a:latin typeface="Noto Sans"/>
              </a:rPr>
              <a:t>wolf_close</a:t>
            </a: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()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 err="1">
                <a:solidFill>
                  <a:srgbClr val="333333"/>
                </a:solidFill>
                <a:latin typeface="Noto Sans"/>
              </a:rPr>
              <a:t>run_from_wolf</a:t>
            </a: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()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 err="1">
                <a:solidFill>
                  <a:srgbClr val="333333"/>
                </a:solidFill>
                <a:latin typeface="Noto Sans"/>
              </a:rPr>
              <a:t>gather_closest_goal</a:t>
            </a: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()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 err="1">
                <a:solidFill>
                  <a:srgbClr val="333333"/>
                </a:solidFill>
                <a:latin typeface="Noto Sans"/>
              </a:rPr>
              <a:t>move_wolf</a:t>
            </a: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()</a:t>
            </a:r>
          </a:p>
          <a:p>
            <a:pPr lvl="1" algn="l"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sz="1200" spc="-1" dirty="0" err="1">
                <a:solidFill>
                  <a:srgbClr val="333333"/>
                </a:solidFill>
                <a:latin typeface="Noto Sans"/>
              </a:rPr>
              <a:t>move_sheep</a:t>
            </a:r>
            <a:r>
              <a:rPr lang="en-US" sz="1200" spc="-1" dirty="0">
                <a:solidFill>
                  <a:srgbClr val="333333"/>
                </a:solidFill>
                <a:latin typeface="Noto Sans"/>
              </a:rPr>
              <a:t>()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5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D9AC05-79F7-0C47-B5F7-C394965980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4593" y="1070187"/>
            <a:ext cx="3768654" cy="332563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0DD8607-C915-2347-B190-4881D45A8D62}"/>
              </a:ext>
            </a:extLst>
          </p:cNvPr>
          <p:cNvSpPr/>
          <p:nvPr/>
        </p:nvSpPr>
        <p:spPr>
          <a:xfrm>
            <a:off x="4919446" y="4418029"/>
            <a:ext cx="30070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Drawback of Greedy player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9DDF33-FC12-F042-A9C0-EE1BC753147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6957" b="17291"/>
          <a:stretch/>
        </p:blipFill>
        <p:spPr>
          <a:xfrm>
            <a:off x="2078168" y="4495733"/>
            <a:ext cx="399895" cy="398590"/>
          </a:xfrm>
          <a:prstGeom prst="ellipse">
            <a:avLst/>
          </a:prstGeom>
          <a:ln>
            <a:solidFill>
              <a:schemeClr val="accent1"/>
            </a:solidFill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6957A530-3A66-B14F-A381-5D2A7AEF1157}"/>
              </a:ext>
            </a:extLst>
          </p:cNvPr>
          <p:cNvSpPr/>
          <p:nvPr/>
        </p:nvSpPr>
        <p:spPr>
          <a:xfrm>
            <a:off x="-15767" y="4922150"/>
            <a:ext cx="458776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i="1" dirty="0">
                <a:solidFill>
                  <a:schemeClr val="bg1">
                    <a:lumMod val="85000"/>
                  </a:schemeClr>
                </a:solidFill>
              </a:rPr>
              <a:t>This project used the GUI from the DDIS group of the University of Zurich.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262F4AA-EC8D-4C4C-85AD-219AF92FE05E}"/>
              </a:ext>
            </a:extLst>
          </p:cNvPr>
          <p:cNvSpPr/>
          <p:nvPr/>
        </p:nvSpPr>
        <p:spPr>
          <a:xfrm>
            <a:off x="0" y="4465619"/>
            <a:ext cx="18662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Credits to </a:t>
            </a:r>
          </a:p>
          <a:p>
            <a:r>
              <a:rPr lang="en-US" sz="1200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Prof. Abraham Bernstein</a:t>
            </a:r>
          </a:p>
        </p:txBody>
      </p:sp>
    </p:spTree>
    <p:extLst>
      <p:ext uri="{BB962C8B-B14F-4D97-AF65-F5344CB8AC3E}">
        <p14:creationId xmlns:p14="http://schemas.microsoft.com/office/powerpoint/2010/main" val="2919419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Search-based algorithm: A*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5E841C-57F2-7340-B7EE-11DF0AAF495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5800" y="951774"/>
            <a:ext cx="5934555" cy="4015571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D6942ECF-CC10-FD40-A143-1F212B219542}"/>
              </a:ext>
            </a:extLst>
          </p:cNvPr>
          <p:cNvSpPr/>
          <p:nvPr/>
        </p:nvSpPr>
        <p:spPr>
          <a:xfrm>
            <a:off x="2841846" y="2295460"/>
            <a:ext cx="206078" cy="206078"/>
          </a:xfrm>
          <a:prstGeom prst="ellipse">
            <a:avLst/>
          </a:prstGeom>
          <a:noFill/>
          <a:ln>
            <a:solidFill>
              <a:srgbClr val="8EFA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8EFA00"/>
              </a:solidFill>
              <a:highlight>
                <a:srgbClr val="00FF00"/>
              </a:highlight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79B0BC2-63BC-6045-B38C-3EB0277F8264}"/>
              </a:ext>
            </a:extLst>
          </p:cNvPr>
          <p:cNvSpPr/>
          <p:nvPr/>
        </p:nvSpPr>
        <p:spPr>
          <a:xfrm>
            <a:off x="6307461" y="2295460"/>
            <a:ext cx="206078" cy="206078"/>
          </a:xfrm>
          <a:prstGeom prst="ellipse">
            <a:avLst/>
          </a:prstGeom>
          <a:noFill/>
          <a:ln>
            <a:solidFill>
              <a:srgbClr val="8EFA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8EFA00"/>
              </a:solidFill>
              <a:highlight>
                <a:srgbClr val="00FF00"/>
              </a:highlight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BCA6A62-3FF6-0B4D-B65A-41C71EB874F4}"/>
              </a:ext>
            </a:extLst>
          </p:cNvPr>
          <p:cNvSpPr/>
          <p:nvPr/>
        </p:nvSpPr>
        <p:spPr>
          <a:xfrm>
            <a:off x="1959706" y="1513866"/>
            <a:ext cx="206078" cy="2060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8EFA00"/>
              </a:solidFill>
              <a:highlight>
                <a:srgbClr val="00FF00"/>
              </a:highlight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1ECEAB46-3610-4A47-B3EF-89770E87F138}"/>
              </a:ext>
            </a:extLst>
          </p:cNvPr>
          <p:cNvSpPr/>
          <p:nvPr/>
        </p:nvSpPr>
        <p:spPr>
          <a:xfrm>
            <a:off x="5390883" y="1513866"/>
            <a:ext cx="206078" cy="20607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8EFA00"/>
              </a:solidFill>
              <a:highlight>
                <a:srgbClr val="00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4041057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Search-based algorithm: A*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CD9AC05-79F7-0C47-B5F7-C394965980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424" y="1097607"/>
            <a:ext cx="3768654" cy="332563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90DD8607-C915-2347-B190-4881D45A8D62}"/>
              </a:ext>
            </a:extLst>
          </p:cNvPr>
          <p:cNvSpPr/>
          <p:nvPr/>
        </p:nvSpPr>
        <p:spPr>
          <a:xfrm>
            <a:off x="905247" y="4445449"/>
            <a:ext cx="30070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Greedy player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CEB6A0C-FA3D-6048-A10D-C3F5D48F9E5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2000" y="1097607"/>
            <a:ext cx="3761971" cy="332563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207F1249-7BFD-8D4C-870B-EBE9E6C49CED}"/>
              </a:ext>
            </a:extLst>
          </p:cNvPr>
          <p:cNvSpPr/>
          <p:nvPr/>
        </p:nvSpPr>
        <p:spPr>
          <a:xfrm>
            <a:off x="4949481" y="4445449"/>
            <a:ext cx="300700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022350" indent="-457200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A* player</a:t>
            </a:r>
          </a:p>
        </p:txBody>
      </p:sp>
    </p:spTree>
    <p:extLst>
      <p:ext uri="{BB962C8B-B14F-4D97-AF65-F5344CB8AC3E}">
        <p14:creationId xmlns:p14="http://schemas.microsoft.com/office/powerpoint/2010/main" val="1196393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Supervised learning algorithm: MLP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8</a:t>
            </a:r>
          </a:p>
        </p:txBody>
      </p:sp>
      <p:pic>
        <p:nvPicPr>
          <p:cNvPr id="5122" name="Picture 2" descr="https://lh4.googleusercontent.com/Lgeum_RAHnH36SakCxnOPTJPsCA0y7V_tzsW7zJx5O-cYTnqeQD_9O4fLkyGsLECdhjxMzTe9JQPI2i6NidlsCgOC2GZWtXnYEneH0fCjgam1cVzIlmB7Xbc-i0av2_U714RtqYPipXWqKs=nw">
            <a:extLst>
              <a:ext uri="{FF2B5EF4-FFF2-40B4-BE49-F238E27FC236}">
                <a16:creationId xmlns:a16="http://schemas.microsoft.com/office/drawing/2014/main" id="{0416C864-AEF4-C046-B85D-CC4E7DB87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222" y="1455674"/>
            <a:ext cx="7283712" cy="1576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Shape 2">
            <a:extLst>
              <a:ext uri="{FF2B5EF4-FFF2-40B4-BE49-F238E27FC236}">
                <a16:creationId xmlns:a16="http://schemas.microsoft.com/office/drawing/2014/main" id="{7AA74D5D-D5E6-9048-851D-2BDDEE771C0A}"/>
              </a:ext>
            </a:extLst>
          </p:cNvPr>
          <p:cNvSpPr txBox="1">
            <a:spLocks/>
          </p:cNvSpPr>
          <p:nvPr/>
        </p:nvSpPr>
        <p:spPr>
          <a:xfrm>
            <a:off x="651222" y="4050246"/>
            <a:ext cx="4973603" cy="547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FF0000"/>
                </a:solidFill>
                <a:latin typeface="Noto Sans"/>
              </a:rPr>
              <a:t>field_before: 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map before the move was made.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rgbClr val="00B0F0"/>
                </a:solidFill>
                <a:latin typeface="Noto Sans"/>
              </a:rPr>
              <a:t>move_made: </a:t>
            </a: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the actual move the agent made (e.g. -1).</a:t>
            </a: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24E134C7-DE44-B14A-88AA-FBF844F37E1D}"/>
              </a:ext>
            </a:extLst>
          </p:cNvPr>
          <p:cNvSpPr txBox="1">
            <a:spLocks/>
          </p:cNvSpPr>
          <p:nvPr/>
        </p:nvSpPr>
        <p:spPr>
          <a:xfrm>
            <a:off x="292746" y="1093254"/>
            <a:ext cx="3038283" cy="4154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Sample training data</a:t>
            </a:r>
            <a:endParaRPr lang="en-US" sz="1800" spc="-1" dirty="0">
              <a:solidFill>
                <a:srgbClr val="333333"/>
              </a:solidFill>
              <a:latin typeface="Noto Sans Glagolitic" panose="020B0502040504020204" pitchFamily="34" charset="0"/>
              <a:ea typeface="Noto Sans Glagolitic" panose="020B0502040504020204" pitchFamily="34" charset="0"/>
              <a:cs typeface="+mn-lt"/>
            </a:endParaRPr>
          </a:p>
        </p:txBody>
      </p:sp>
      <p:sp>
        <p:nvSpPr>
          <p:cNvPr id="15" name="TextShape 2">
            <a:extLst>
              <a:ext uri="{FF2B5EF4-FFF2-40B4-BE49-F238E27FC236}">
                <a16:creationId xmlns:a16="http://schemas.microsoft.com/office/drawing/2014/main" id="{7B8202A0-8097-F948-912F-0D39191326F6}"/>
              </a:ext>
            </a:extLst>
          </p:cNvPr>
          <p:cNvSpPr txBox="1">
            <a:spLocks/>
          </p:cNvSpPr>
          <p:nvPr/>
        </p:nvSpPr>
        <p:spPr>
          <a:xfrm>
            <a:off x="292745" y="3369608"/>
            <a:ext cx="7283711" cy="5479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In the context of </a:t>
            </a:r>
            <a:r>
              <a:rPr lang="en-US" altLang="zh-CN" sz="1800" u="sng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supervised learning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, we just need the following data to form (</a:t>
            </a:r>
            <a:r>
              <a:rPr lang="en-US" altLang="zh-CN" sz="1800" spc="-1" dirty="0">
                <a:solidFill>
                  <a:srgbClr val="FF0000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X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 , </a:t>
            </a:r>
            <a:r>
              <a:rPr lang="en-US" altLang="zh-CN" sz="1800" spc="-1" dirty="0">
                <a:solidFill>
                  <a:srgbClr val="00B0F0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Y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) pairs: </a:t>
            </a:r>
            <a:endParaRPr lang="en-US" sz="1800" spc="-1" dirty="0">
              <a:solidFill>
                <a:srgbClr val="333333"/>
              </a:solidFill>
              <a:latin typeface="Noto Sans Glagolitic" panose="020B0502040504020204" pitchFamily="34" charset="0"/>
              <a:ea typeface="Noto Sans Glagolitic" panose="020B0502040504020204" pitchFamily="34" charset="0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45218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B62EE95B-9920-684F-BA1E-AF3224BFE0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7310" y="4676731"/>
            <a:ext cx="933450" cy="284539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8918C875-2CBE-A24F-AA8A-DE16D36D78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5413" y="355284"/>
            <a:ext cx="210710" cy="9639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76FFA79-6D24-E049-BCE9-429F0B3C5BAA}"/>
              </a:ext>
            </a:extLst>
          </p:cNvPr>
          <p:cNvSpPr txBox="1"/>
          <p:nvPr/>
        </p:nvSpPr>
        <p:spPr>
          <a:xfrm>
            <a:off x="505413" y="493977"/>
            <a:ext cx="7575331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700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Methodologies – Supervised learning algorithm: MLP</a:t>
            </a:r>
            <a:endParaRPr lang="en-US" sz="2700" spc="-113" dirty="0">
              <a:solidFill>
                <a:srgbClr val="003DA5"/>
              </a:solidFill>
              <a:latin typeface="Fira Sans Medium" panose="020B0503050000020004" pitchFamily="34" charset="0"/>
              <a:ea typeface="Fira Sans Medium" panose="020B0503050000020004" pitchFamily="34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19585D-0105-084B-938E-0BDBB79BEFED}"/>
              </a:ext>
            </a:extLst>
          </p:cNvPr>
          <p:cNvSpPr/>
          <p:nvPr/>
        </p:nvSpPr>
        <p:spPr>
          <a:xfrm>
            <a:off x="8796565" y="47507"/>
            <a:ext cx="28405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i="1" dirty="0">
                <a:solidFill>
                  <a:schemeClr val="bg1">
                    <a:lumMod val="85000"/>
                  </a:schemeClr>
                </a:solidFill>
                <a:latin typeface="+mn-lt"/>
                <a:ea typeface="Geneva" panose="020B0503030404040204" pitchFamily="34" charset="0"/>
              </a:rPr>
              <a:t>9</a:t>
            </a: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24E134C7-DE44-B14A-88AA-FBF844F37E1D}"/>
              </a:ext>
            </a:extLst>
          </p:cNvPr>
          <p:cNvSpPr txBox="1">
            <a:spLocks/>
          </p:cNvSpPr>
          <p:nvPr/>
        </p:nvSpPr>
        <p:spPr>
          <a:xfrm>
            <a:off x="292746" y="1093254"/>
            <a:ext cx="7787998" cy="584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565150" indent="-457200" algn="l">
              <a:spcAft>
                <a:spcPts val="1412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Due to limited computing resource, we preprocess the data to reduce the dimensionality of the data from high to low.</a:t>
            </a:r>
          </a:p>
        </p:txBody>
      </p:sp>
      <p:sp>
        <p:nvSpPr>
          <p:cNvPr id="16" name="TextShape 2">
            <a:extLst>
              <a:ext uri="{FF2B5EF4-FFF2-40B4-BE49-F238E27FC236}">
                <a16:creationId xmlns:a16="http://schemas.microsoft.com/office/drawing/2014/main" id="{F16987E5-4439-E548-9E92-2D9E4CCDC7DB}"/>
              </a:ext>
            </a:extLst>
          </p:cNvPr>
          <p:cNvSpPr txBox="1">
            <a:spLocks/>
          </p:cNvSpPr>
          <p:nvPr/>
        </p:nvSpPr>
        <p:spPr>
          <a:xfrm>
            <a:off x="5130097" y="1860560"/>
            <a:ext cx="3319252" cy="2110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Sheep features:</a:t>
            </a: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[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sheep_fencing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sheep_stuckable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stay_preferable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food_available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path_available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move_up_closer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move_down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_ closer,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move_left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_ closer,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move_right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_ closer,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target_neighboring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up_walkable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down_walkable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left_walkable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right_walkable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stay_safeable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800" spc="-1" dirty="0" err="1">
                <a:solidFill>
                  <a:srgbClr val="333333"/>
                </a:solidFill>
                <a:latin typeface="Noto Sans"/>
              </a:rPr>
              <a:t>run_fromwolf</a:t>
            </a:r>
            <a:r>
              <a:rPr lang="en-US" altLang="zh-CN" sz="800" spc="-1" dirty="0">
                <a:solidFill>
                  <a:srgbClr val="333333"/>
                </a:solidFill>
                <a:latin typeface="Noto Sans"/>
              </a:rPr>
              <a:t>]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altLang="zh-CN" sz="1200" spc="-1" dirty="0">
              <a:solidFill>
                <a:srgbClr val="333333"/>
              </a:solidFill>
              <a:latin typeface="Noto Sans"/>
            </a:endParaRP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1200" spc="-1" dirty="0">
                <a:solidFill>
                  <a:srgbClr val="333333"/>
                </a:solidFill>
                <a:latin typeface="Noto Sans"/>
              </a:rPr>
              <a:t>Wolf features:  </a:t>
            </a:r>
          </a:p>
          <a:p>
            <a:pPr marL="114300" indent="0" algn="l">
              <a:buClr>
                <a:srgbClr val="EF2929"/>
              </a:buClr>
              <a:buSzPct val="75000"/>
            </a:pP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[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sheep_stuckable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stay_preferable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path_available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move_up_closer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move_down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_ closer,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move_left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_ closer,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move_right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_ closer,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up_walkable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down_walkable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left_walkable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,  </a:t>
            </a:r>
            <a:r>
              <a:rPr lang="en-US" altLang="zh-CN" sz="900" spc="-1" dirty="0" err="1">
                <a:solidFill>
                  <a:srgbClr val="333333"/>
                </a:solidFill>
                <a:latin typeface="Noto Sans"/>
              </a:rPr>
              <a:t>right_walkable</a:t>
            </a:r>
            <a:r>
              <a:rPr lang="en-US" altLang="zh-CN" sz="900" spc="-1" dirty="0">
                <a:solidFill>
                  <a:srgbClr val="333333"/>
                </a:solidFill>
                <a:latin typeface="Noto Sans"/>
              </a:rPr>
              <a:t>]</a:t>
            </a:r>
          </a:p>
          <a:p>
            <a:pPr marL="114300" indent="0" algn="l">
              <a:buClr>
                <a:srgbClr val="EF2929"/>
              </a:buClr>
              <a:buSzPct val="75000"/>
            </a:pPr>
            <a:endParaRPr lang="en-US" altLang="zh-CN" sz="1200" spc="-1" dirty="0">
              <a:solidFill>
                <a:srgbClr val="333333"/>
              </a:solidFill>
              <a:latin typeface="Noto Sans"/>
            </a:endParaRPr>
          </a:p>
        </p:txBody>
      </p:sp>
      <p:pic>
        <p:nvPicPr>
          <p:cNvPr id="17" name="Picture 2" descr="https://lh3.googleusercontent.com/m0A8POr_6e6-UdSeLXW_SCMry79hGnVFFF9G2_A7Qc2w_i4AczJLu25Bv1ZbzUFpwL3Zc1VI92niwFYtiqf9uAJXtzyGiKNYE-6vm7meM1B-NryrPpXSAQ1z2-XuhUxbqMuKR1rs1U_mQKo=nw">
            <a:extLst>
              <a:ext uri="{FF2B5EF4-FFF2-40B4-BE49-F238E27FC236}">
                <a16:creationId xmlns:a16="http://schemas.microsoft.com/office/drawing/2014/main" id="{1B109789-CF0F-D04A-868E-031EE39487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4808" y="1860560"/>
            <a:ext cx="1059793" cy="17412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94F1AB6-F617-2541-A2CC-8DB5F2C95E8F}"/>
              </a:ext>
            </a:extLst>
          </p:cNvPr>
          <p:cNvSpPr/>
          <p:nvPr/>
        </p:nvSpPr>
        <p:spPr>
          <a:xfrm>
            <a:off x="2609764" y="2373849"/>
            <a:ext cx="235070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Φ(</a:t>
            </a:r>
            <a:r>
              <a:rPr lang="en-US" altLang="zh-CN" sz="1800" spc="-1" dirty="0">
                <a:solidFill>
                  <a:srgbClr val="333333"/>
                </a:solidFill>
                <a:latin typeface="Noto Sans Glagolitic" panose="020B0502040504020204" pitchFamily="34" charset="0"/>
                <a:ea typeface="Noto Sans Glagolitic" panose="020B0502040504020204" pitchFamily="34" charset="0"/>
                <a:cs typeface="+mn-lt"/>
              </a:rPr>
              <a:t>input map) -&gt; vector</a:t>
            </a:r>
            <a:endParaRPr lang="en-US"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5D4FA02-E536-304F-92B7-290F00897DC6}"/>
              </a:ext>
            </a:extLst>
          </p:cNvPr>
          <p:cNvSpPr/>
          <p:nvPr/>
        </p:nvSpPr>
        <p:spPr>
          <a:xfrm>
            <a:off x="6393340" y="1813412"/>
            <a:ext cx="148309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dim: 15 x 19 -&gt; 1 x 16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44FF42-B5C1-7B4B-B012-939061C54105}"/>
              </a:ext>
            </a:extLst>
          </p:cNvPr>
          <p:cNvSpPr/>
          <p:nvPr/>
        </p:nvSpPr>
        <p:spPr>
          <a:xfrm>
            <a:off x="528906" y="3839677"/>
            <a:ext cx="416171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dirty="0">
                <a:solidFill>
                  <a:srgbClr val="003DA5"/>
                </a:solidFill>
                <a:latin typeface="Fira Sans Medium" panose="020B0503050000020004" pitchFamily="34" charset="0"/>
                <a:ea typeface="Fira Sans Medium" panose="020B0503050000020004" pitchFamily="34" charset="0"/>
              </a:rPr>
              <a:t>  All of the above features only have value 1 or 0, e.g.: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7D7413-5D75-3B4B-AC8B-4B4600FE734D}"/>
              </a:ext>
            </a:extLst>
          </p:cNvPr>
          <p:cNvSpPr/>
          <p:nvPr/>
        </p:nvSpPr>
        <p:spPr>
          <a:xfrm>
            <a:off x="6393340" y="2655428"/>
            <a:ext cx="1519968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50" dirty="0"/>
              <a:t> dim: 15 x 19 -&gt; 1 x 11</a:t>
            </a:r>
          </a:p>
        </p:txBody>
      </p:sp>
      <p:sp>
        <p:nvSpPr>
          <p:cNvPr id="21" name="TextShape 2">
            <a:extLst>
              <a:ext uri="{FF2B5EF4-FFF2-40B4-BE49-F238E27FC236}">
                <a16:creationId xmlns:a16="http://schemas.microsoft.com/office/drawing/2014/main" id="{87C05364-6EE4-5E4A-8DB9-2C8B9FA1C51D}"/>
              </a:ext>
            </a:extLst>
          </p:cNvPr>
          <p:cNvSpPr txBox="1">
            <a:spLocks/>
          </p:cNvSpPr>
          <p:nvPr/>
        </p:nvSpPr>
        <p:spPr>
          <a:xfrm>
            <a:off x="716123" y="4240135"/>
            <a:ext cx="6292100" cy="5479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dk2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Sample </a:t>
            </a:r>
            <a:r>
              <a:rPr lang="en-US" altLang="zh-CN" sz="1200" b="1" spc="-1" dirty="0">
                <a:solidFill>
                  <a:schemeClr val="tx1"/>
                </a:solidFill>
                <a:latin typeface="Noto Sans"/>
              </a:rPr>
              <a:t>Sheep</a:t>
            </a: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 feature vector: [0, 0, 0, 1, 1, 1, 0, 0, 0, 0, 1, 0, 0, 0, 1, 1] and it takes action: UP </a:t>
            </a:r>
          </a:p>
          <a:p>
            <a:pPr algn="l">
              <a:spcAft>
                <a:spcPts val="600"/>
              </a:spcAft>
              <a:buClr>
                <a:srgbClr val="EF2929"/>
              </a:buClr>
              <a:buSzPct val="75000"/>
              <a:buFont typeface="Wingdings" pitchFamily="2" charset="2"/>
              <a:buChar char="§"/>
            </a:pP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Sample </a:t>
            </a:r>
            <a:r>
              <a:rPr lang="en-US" altLang="zh-CN" sz="1200" b="1" spc="-1" dirty="0">
                <a:solidFill>
                  <a:schemeClr val="tx1"/>
                </a:solidFill>
                <a:latin typeface="Noto Sans"/>
              </a:rPr>
              <a:t>Wolf</a:t>
            </a:r>
            <a:r>
              <a:rPr lang="en-US" altLang="zh-CN" sz="1200" spc="-1" dirty="0">
                <a:solidFill>
                  <a:schemeClr val="tx1"/>
                </a:solidFill>
                <a:latin typeface="Noto Sans"/>
              </a:rPr>
              <a:t> feature vector: [0, 0, 0, 1, 1, 1, 0, 0, 0, 0, 1] and it takes action: NONE</a:t>
            </a:r>
          </a:p>
        </p:txBody>
      </p:sp>
    </p:spTree>
    <p:extLst>
      <p:ext uri="{BB962C8B-B14F-4D97-AF65-F5344CB8AC3E}">
        <p14:creationId xmlns:p14="http://schemas.microsoft.com/office/powerpoint/2010/main" val="269326676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18887</TotalTime>
  <Words>2111</Words>
  <Application>Microsoft Macintosh PowerPoint</Application>
  <PresentationFormat>On-screen Show (16:9)</PresentationFormat>
  <Paragraphs>262</Paragraphs>
  <Slides>20</Slides>
  <Notes>20</Notes>
  <HiddenSlides>0</HiddenSlides>
  <MMClips>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31" baseType="lpstr">
      <vt:lpstr>Fira Sans</vt:lpstr>
      <vt:lpstr>Fira Sans Medium</vt:lpstr>
      <vt:lpstr>Noto Sans</vt:lpstr>
      <vt:lpstr>Noto Sans Glagolitic</vt:lpstr>
      <vt:lpstr>Noto Sans Symbols</vt:lpstr>
      <vt:lpstr>Arial</vt:lpstr>
      <vt:lpstr>Calibri</vt:lpstr>
      <vt:lpstr>Geneva</vt:lpstr>
      <vt:lpstr>Times</vt:lpstr>
      <vt:lpstr>Wingdings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Xiaoao Song</cp:lastModifiedBy>
  <cp:revision>281</cp:revision>
  <cp:lastPrinted>2023-06-08T09:12:20Z</cp:lastPrinted>
  <dcterms:created xsi:type="dcterms:W3CDTF">2021-07-14T21:24:44Z</dcterms:created>
  <dcterms:modified xsi:type="dcterms:W3CDTF">2023-06-08T09:38:56Z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2052-11.3.0.9228</vt:lpwstr>
  </property>
</Properties>
</file>